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sldIdLst>
    <p:sldId id="256" r:id="rId2"/>
    <p:sldId id="329" r:id="rId3"/>
    <p:sldId id="294" r:id="rId4"/>
    <p:sldId id="258" r:id="rId5"/>
    <p:sldId id="257" r:id="rId6"/>
    <p:sldId id="263" r:id="rId7"/>
    <p:sldId id="264" r:id="rId8"/>
    <p:sldId id="265" r:id="rId9"/>
    <p:sldId id="281" r:id="rId10"/>
    <p:sldId id="262" r:id="rId11"/>
    <p:sldId id="271" r:id="rId12"/>
    <p:sldId id="276" r:id="rId13"/>
    <p:sldId id="277" r:id="rId14"/>
    <p:sldId id="278" r:id="rId15"/>
    <p:sldId id="280" r:id="rId16"/>
    <p:sldId id="266" r:id="rId17"/>
    <p:sldId id="272" r:id="rId18"/>
    <p:sldId id="282" r:id="rId19"/>
    <p:sldId id="293" r:id="rId20"/>
    <p:sldId id="368" r:id="rId21"/>
    <p:sldId id="371" r:id="rId22"/>
    <p:sldId id="370" r:id="rId23"/>
    <p:sldId id="369" r:id="rId24"/>
    <p:sldId id="267" r:id="rId25"/>
    <p:sldId id="273" r:id="rId26"/>
    <p:sldId id="283" r:id="rId27"/>
    <p:sldId id="268" r:id="rId28"/>
    <p:sldId id="274" r:id="rId29"/>
    <p:sldId id="287" r:id="rId30"/>
    <p:sldId id="284" r:id="rId31"/>
    <p:sldId id="285" r:id="rId32"/>
    <p:sldId id="286" r:id="rId33"/>
    <p:sldId id="269" r:id="rId34"/>
    <p:sldId id="275" r:id="rId35"/>
    <p:sldId id="289" r:id="rId36"/>
    <p:sldId id="270" r:id="rId37"/>
    <p:sldId id="288" r:id="rId38"/>
    <p:sldId id="292" r:id="rId39"/>
    <p:sldId id="290" r:id="rId40"/>
    <p:sldId id="291" r:id="rId41"/>
    <p:sldId id="366" r:id="rId42"/>
    <p:sldId id="35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7AE6972-297B-4C50-8346-3D7B5F7E0175}">
          <p14:sldIdLst>
            <p14:sldId id="256"/>
            <p14:sldId id="329"/>
            <p14:sldId id="294"/>
            <p14:sldId id="258"/>
          </p14:sldIdLst>
        </p14:section>
        <p14:section name="Leases" id="{F466D323-675E-4AEA-A2A5-56A9003959B5}">
          <p14:sldIdLst>
            <p14:sldId id="257"/>
            <p14:sldId id="263"/>
            <p14:sldId id="264"/>
            <p14:sldId id="265"/>
            <p14:sldId id="281"/>
            <p14:sldId id="262"/>
            <p14:sldId id="271"/>
            <p14:sldId id="276"/>
            <p14:sldId id="277"/>
            <p14:sldId id="278"/>
            <p14:sldId id="280"/>
            <p14:sldId id="266"/>
            <p14:sldId id="272"/>
            <p14:sldId id="282"/>
            <p14:sldId id="293"/>
            <p14:sldId id="368"/>
            <p14:sldId id="371"/>
            <p14:sldId id="370"/>
            <p14:sldId id="369"/>
            <p14:sldId id="267"/>
            <p14:sldId id="273"/>
            <p14:sldId id="283"/>
            <p14:sldId id="268"/>
            <p14:sldId id="274"/>
            <p14:sldId id="287"/>
            <p14:sldId id="284"/>
            <p14:sldId id="285"/>
            <p14:sldId id="286"/>
            <p14:sldId id="269"/>
            <p14:sldId id="275"/>
            <p14:sldId id="289"/>
            <p14:sldId id="270"/>
            <p14:sldId id="288"/>
            <p14:sldId id="292"/>
            <p14:sldId id="290"/>
            <p14:sldId id="291"/>
          </p14:sldIdLst>
        </p14:section>
        <p14:section name="Conclusion" id="{9A0D7375-58A4-4EA2-9934-4317ADD27D63}">
          <p14:sldIdLst>
            <p14:sldId id="366"/>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85012" autoAdjust="0"/>
  </p:normalViewPr>
  <p:slideViewPr>
    <p:cSldViewPr snapToGrid="0">
      <p:cViewPr varScale="1">
        <p:scale>
          <a:sx n="98" d="100"/>
          <a:sy n="9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392A5-8DB2-4CA1-B2EE-42E12E7820F2}" type="datetimeFigureOut">
              <a:rPr lang="en-AU" smtClean="0"/>
              <a:t>17/07/2019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2A986-1C86-4311-B6DA-5EFF7E02FB7B}" type="slidenum">
              <a:rPr lang="en-AU" smtClean="0"/>
              <a:t>‹#›</a:t>
            </a:fld>
            <a:endParaRPr lang="en-AU"/>
          </a:p>
        </p:txBody>
      </p:sp>
    </p:spTree>
    <p:extLst>
      <p:ext uri="{BB962C8B-B14F-4D97-AF65-F5344CB8AC3E}">
        <p14:creationId xmlns:p14="http://schemas.microsoft.com/office/powerpoint/2010/main" val="216230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4EB0F4B-C206-4CD0-92F6-32403A1B9F86}" type="slidenum">
              <a:rPr lang="en-US" smtClean="0"/>
              <a:pPr>
                <a:defRPr/>
              </a:pPr>
              <a:t>2</a:t>
            </a:fld>
            <a:endParaRPr lang="en-US" dirty="0"/>
          </a:p>
        </p:txBody>
      </p:sp>
    </p:spTree>
    <p:extLst>
      <p:ext uri="{BB962C8B-B14F-4D97-AF65-F5344CB8AC3E}">
        <p14:creationId xmlns:p14="http://schemas.microsoft.com/office/powerpoint/2010/main" val="22950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contract </a:t>
            </a:r>
            <a:r>
              <a:rPr lang="en-AU" b="1" dirty="0" smtClean="0"/>
              <a:t>contains a lease of a truck</a:t>
            </a:r>
            <a:r>
              <a:rPr lang="en-AU" dirty="0" smtClean="0"/>
              <a:t>. Customer has the right to use the truck for the duration of the specified trip. </a:t>
            </a:r>
          </a:p>
          <a:p>
            <a:pPr marL="628650" lvl="1" indent="-171450">
              <a:buFont typeface="Arial" panose="020B0604020202020204" pitchFamily="34" charset="0"/>
              <a:buChar char="•"/>
            </a:pPr>
            <a:r>
              <a:rPr lang="en-AU" dirty="0" smtClean="0"/>
              <a:t>There is an identified asset. The truck is explicitly specified in the contract, and Supplier does not have the right to substitute the truck. </a:t>
            </a:r>
          </a:p>
          <a:p>
            <a:pPr marL="628650" lvl="1" indent="-171450">
              <a:buFont typeface="Arial" panose="020B0604020202020204" pitchFamily="34" charset="0"/>
              <a:buChar char="•"/>
            </a:pPr>
            <a:r>
              <a:rPr lang="en-AU" dirty="0" smtClean="0"/>
              <a:t>Customer has the right to control the use of the truck throughout the period of use</a:t>
            </a:r>
          </a:p>
          <a:p>
            <a:pPr marL="171450" lvl="0" indent="-171450">
              <a:buFont typeface="Arial" panose="020B0604020202020204" pitchFamily="34" charset="0"/>
              <a:buChar char="•"/>
            </a:pPr>
            <a:r>
              <a:rPr lang="en-AU" dirty="0" smtClean="0"/>
              <a:t>But</a:t>
            </a:r>
            <a:r>
              <a:rPr lang="en-AU" baseline="0" dirty="0" smtClean="0"/>
              <a:t> only 1 week – </a:t>
            </a:r>
            <a:r>
              <a:rPr lang="en-AU" b="1" baseline="0" dirty="0" smtClean="0"/>
              <a:t>so it is a short term lease</a:t>
            </a:r>
            <a:endParaRPr lang="en-AU" b="1" dirty="0" smtClean="0"/>
          </a:p>
          <a:p>
            <a:pPr marL="171450" indent="-171450">
              <a:buFont typeface="Arial" panose="020B0604020202020204" pitchFamily="34" charset="0"/>
              <a:buChar char="•"/>
            </a:pPr>
            <a:r>
              <a:rPr lang="en-AU" dirty="0" smtClean="0"/>
              <a:t>AASB16 – example 5</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21</a:t>
            </a:fld>
            <a:endParaRPr lang="en-AU"/>
          </a:p>
        </p:txBody>
      </p:sp>
    </p:spTree>
    <p:extLst>
      <p:ext uri="{BB962C8B-B14F-4D97-AF65-F5344CB8AC3E}">
        <p14:creationId xmlns:p14="http://schemas.microsoft.com/office/powerpoint/2010/main" val="427061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contract </a:t>
            </a:r>
            <a:r>
              <a:rPr lang="en-AU" sz="1200" b="1" i="0" u="none" strike="noStrike" kern="1200" baseline="0" dirty="0" smtClean="0">
                <a:solidFill>
                  <a:schemeClr val="tx1"/>
                </a:solidFill>
                <a:latin typeface="+mn-lt"/>
                <a:ea typeface="+mn-ea"/>
                <a:cs typeface="+mn-cs"/>
              </a:rPr>
              <a:t>does not contain a lease</a:t>
            </a:r>
            <a:r>
              <a:rPr lang="en-AU" sz="1200" b="0" i="0" u="none" strike="noStrike" kern="1200" baseline="0" dirty="0" smtClean="0">
                <a:solidFill>
                  <a:schemeClr val="tx1"/>
                </a:solidFill>
                <a:latin typeface="+mn-lt"/>
                <a:ea typeface="+mn-ea"/>
                <a:cs typeface="+mn-cs"/>
              </a:rPr>
              <a:t>. Instead, the contract is a service contract in which Supplier uses the equipment to meet the level of network services determined by Customer. </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Don’t need to assess if there is an identified asset</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Customer has no control of servers</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AASB16 – example 10A</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22</a:t>
            </a:fld>
            <a:endParaRPr lang="en-AU"/>
          </a:p>
        </p:txBody>
      </p:sp>
    </p:spTree>
    <p:extLst>
      <p:ext uri="{BB962C8B-B14F-4D97-AF65-F5344CB8AC3E}">
        <p14:creationId xmlns:p14="http://schemas.microsoft.com/office/powerpoint/2010/main" val="173372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contract </a:t>
            </a:r>
            <a:r>
              <a:rPr lang="en-AU" sz="1200" b="1" i="0" u="none" strike="noStrike" kern="1200" baseline="0" dirty="0" smtClean="0">
                <a:solidFill>
                  <a:schemeClr val="tx1"/>
                </a:solidFill>
                <a:latin typeface="+mn-lt"/>
                <a:ea typeface="+mn-ea"/>
                <a:cs typeface="+mn-cs"/>
              </a:rPr>
              <a:t>contains a lease</a:t>
            </a:r>
            <a:r>
              <a:rPr lang="en-AU" sz="1200" b="0" i="0" u="none" strike="noStrike" kern="1200" baseline="0" dirty="0" smtClean="0">
                <a:solidFill>
                  <a:schemeClr val="tx1"/>
                </a:solidFill>
                <a:latin typeface="+mn-lt"/>
                <a:ea typeface="+mn-ea"/>
                <a:cs typeface="+mn-cs"/>
              </a:rPr>
              <a:t>. Customer has the right to use the server for three years.</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There is an identified asset</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AASB16 – example 10B</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23</a:t>
            </a:fld>
            <a:endParaRPr lang="en-AU"/>
          </a:p>
        </p:txBody>
      </p:sp>
    </p:spTree>
    <p:extLst>
      <p:ext uri="{BB962C8B-B14F-4D97-AF65-F5344CB8AC3E}">
        <p14:creationId xmlns:p14="http://schemas.microsoft.com/office/powerpoint/2010/main" val="114609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28</a:t>
            </a:fld>
            <a:endParaRPr lang="en-AU"/>
          </a:p>
        </p:txBody>
      </p:sp>
    </p:spTree>
    <p:extLst>
      <p:ext uri="{BB962C8B-B14F-4D97-AF65-F5344CB8AC3E}">
        <p14:creationId xmlns:p14="http://schemas.microsoft.com/office/powerpoint/2010/main" val="271684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Fixed payments include in substance fixed:</a:t>
            </a:r>
          </a:p>
          <a:p>
            <a:pPr marL="171450" indent="-171450">
              <a:buFont typeface="Arial" panose="020B0604020202020204" pitchFamily="34" charset="0"/>
              <a:buChar char="•"/>
            </a:pPr>
            <a:r>
              <a:rPr lang="en-AU" dirty="0" smtClean="0"/>
              <a:t>Payments due only if asset works</a:t>
            </a:r>
          </a:p>
          <a:p>
            <a:pPr marL="171450" indent="-171450">
              <a:buFont typeface="Arial" panose="020B0604020202020204" pitchFamily="34" charset="0"/>
              <a:buChar char="•"/>
            </a:pPr>
            <a:r>
              <a:rPr lang="en-AU" dirty="0" smtClean="0"/>
              <a:t>Payments dependant on</a:t>
            </a:r>
            <a:r>
              <a:rPr lang="en-AU" baseline="0" dirty="0" smtClean="0"/>
              <a:t> a future event, with no realistic possibility of not occurring</a:t>
            </a:r>
          </a:p>
          <a:p>
            <a:pPr marL="171450" indent="-171450">
              <a:buFont typeface="Arial" panose="020B0604020202020204" pitchFamily="34" charset="0"/>
              <a:buChar char="•"/>
            </a:pPr>
            <a:r>
              <a:rPr lang="en-AU" baseline="0" dirty="0" smtClean="0"/>
              <a:t>Arrangements with multiple possible payments, but only one is realistic</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29</a:t>
            </a:fld>
            <a:endParaRPr lang="en-AU"/>
          </a:p>
        </p:txBody>
      </p:sp>
    </p:spTree>
    <p:extLst>
      <p:ext uri="{BB962C8B-B14F-4D97-AF65-F5344CB8AC3E}">
        <p14:creationId xmlns:p14="http://schemas.microsoft.com/office/powerpoint/2010/main" val="184066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Please stay in touch</a:t>
            </a:r>
          </a:p>
          <a:p>
            <a:pPr marL="171450" indent="-171450">
              <a:buFont typeface="Arial" panose="020B0604020202020204" pitchFamily="34" charset="0"/>
              <a:buChar char="•"/>
            </a:pPr>
            <a:r>
              <a:rPr lang="en-AU" dirty="0" smtClean="0"/>
              <a:t>LinkedIn</a:t>
            </a:r>
          </a:p>
          <a:p>
            <a:pPr marL="171450" indent="-171450">
              <a:buFont typeface="Arial" panose="020B0604020202020204" pitchFamily="34" charset="0"/>
              <a:buChar char="•"/>
            </a:pPr>
            <a:r>
              <a:rPr lang="en-AU" dirty="0" smtClean="0"/>
              <a:t>Facebook</a:t>
            </a:r>
          </a:p>
          <a:p>
            <a:pPr marL="171450" indent="-171450">
              <a:buFont typeface="Arial" panose="020B0604020202020204" pitchFamily="34" charset="0"/>
              <a:buChar char="•"/>
            </a:pPr>
            <a:r>
              <a:rPr lang="en-AU" dirty="0" smtClean="0"/>
              <a:t>Website</a:t>
            </a:r>
            <a:r>
              <a:rPr lang="en-AU" baseline="0" dirty="0" smtClean="0"/>
              <a:t> &amp; blog</a:t>
            </a:r>
          </a:p>
          <a:p>
            <a:pPr marL="171450" indent="-171450">
              <a:buFont typeface="Arial" panose="020B0604020202020204" pitchFamily="34" charset="0"/>
              <a:buChar char="•"/>
            </a:pPr>
            <a:r>
              <a:rPr lang="en-AU" baseline="0" dirty="0" smtClean="0"/>
              <a:t>Newsletter</a:t>
            </a:r>
          </a:p>
          <a:p>
            <a:pPr marL="171450" indent="-171450">
              <a:buFont typeface="Arial" panose="020B0604020202020204" pitchFamily="34" charset="0"/>
              <a:buChar char="•"/>
            </a:pPr>
            <a:r>
              <a:rPr lang="en-AU" baseline="0" dirty="0" smtClean="0"/>
              <a:t>Email / Phone</a:t>
            </a:r>
            <a:endParaRPr lang="en-AU" dirty="0" smtClean="0"/>
          </a:p>
          <a:p>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42</a:t>
            </a:fld>
            <a:endParaRPr lang="en-AU"/>
          </a:p>
        </p:txBody>
      </p:sp>
    </p:spTree>
    <p:extLst>
      <p:ext uri="{BB962C8B-B14F-4D97-AF65-F5344CB8AC3E}">
        <p14:creationId xmlns:p14="http://schemas.microsoft.com/office/powerpoint/2010/main" val="301135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only remember one thing today – </a:t>
            </a:r>
          </a:p>
          <a:p>
            <a:endParaRPr lang="en-AU" dirty="0" smtClean="0"/>
          </a:p>
          <a:p>
            <a:r>
              <a:rPr lang="en-AU" dirty="0" smtClean="0"/>
              <a:t>These</a:t>
            </a:r>
            <a:r>
              <a:rPr lang="en-AU" baseline="0" dirty="0" smtClean="0"/>
              <a:t> changes are complicated and you need to speak with your accountant, auditor or other specialist adviser</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4</a:t>
            </a:fld>
            <a:endParaRPr lang="en-AU"/>
          </a:p>
        </p:txBody>
      </p:sp>
    </p:spTree>
    <p:extLst>
      <p:ext uri="{BB962C8B-B14F-4D97-AF65-F5344CB8AC3E}">
        <p14:creationId xmlns:p14="http://schemas.microsoft.com/office/powerpoint/2010/main" val="316800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Slides will be provided after the seminar</a:t>
            </a:r>
          </a:p>
          <a:p>
            <a:r>
              <a:rPr lang="en-AU" dirty="0" smtClean="0"/>
              <a:t>Please ask questions as we go</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5</a:t>
            </a:fld>
            <a:endParaRPr lang="en-AU"/>
          </a:p>
        </p:txBody>
      </p:sp>
    </p:spTree>
    <p:extLst>
      <p:ext uri="{BB962C8B-B14F-4D97-AF65-F5344CB8AC3E}">
        <p14:creationId xmlns:p14="http://schemas.microsoft.com/office/powerpoint/2010/main" val="127472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EBITDA will change – think of bonus structure, KPI or clawback arrangements</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13</a:t>
            </a:fld>
            <a:endParaRPr lang="en-AU"/>
          </a:p>
        </p:txBody>
      </p:sp>
    </p:spTree>
    <p:extLst>
      <p:ext uri="{BB962C8B-B14F-4D97-AF65-F5344CB8AC3E}">
        <p14:creationId xmlns:p14="http://schemas.microsoft.com/office/powerpoint/2010/main" val="345644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Current ratio will change – consider bank covenants</a:t>
            </a:r>
          </a:p>
          <a:p>
            <a:r>
              <a:rPr lang="en-AU" dirty="0" smtClean="0"/>
              <a:t>Reporting requirements</a:t>
            </a:r>
            <a:r>
              <a:rPr lang="en-AU" baseline="0" dirty="0" smtClean="0"/>
              <a:t> – asset based like ASIC large Pty Ltd – could increase reporting requirements</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14</a:t>
            </a:fld>
            <a:endParaRPr lang="en-AU"/>
          </a:p>
        </p:txBody>
      </p:sp>
    </p:spTree>
    <p:extLst>
      <p:ext uri="{BB962C8B-B14F-4D97-AF65-F5344CB8AC3E}">
        <p14:creationId xmlns:p14="http://schemas.microsoft.com/office/powerpoint/2010/main" val="1914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Ability to control use is important</a:t>
            </a:r>
          </a:p>
          <a:p>
            <a:pPr marL="628650" lvl="1" indent="-171450">
              <a:buFont typeface="Arial" panose="020B0604020202020204" pitchFamily="34" charset="0"/>
              <a:buChar char="•"/>
            </a:pPr>
            <a:r>
              <a:rPr lang="en-AU" dirty="0" smtClean="0"/>
              <a:t>Right to all the</a:t>
            </a:r>
            <a:r>
              <a:rPr lang="en-AU" baseline="0" dirty="0" smtClean="0"/>
              <a:t> economic benefits</a:t>
            </a:r>
          </a:p>
          <a:p>
            <a:pPr marL="628650" lvl="1" indent="-171450">
              <a:buFont typeface="Arial" panose="020B0604020202020204" pitchFamily="34" charset="0"/>
              <a:buChar char="•"/>
            </a:pPr>
            <a:r>
              <a:rPr lang="en-AU" baseline="0" dirty="0" smtClean="0"/>
              <a:t>Right to direct the use of the identified asset</a:t>
            </a:r>
            <a:endParaRPr lang="en-AU" dirty="0" smtClean="0"/>
          </a:p>
          <a:p>
            <a:pPr marL="171450" indent="-171450">
              <a:buFont typeface="Arial" panose="020B0604020202020204" pitchFamily="34" charset="0"/>
              <a:buChar char="•"/>
            </a:pPr>
            <a:r>
              <a:rPr lang="en-AU" dirty="0" smtClean="0"/>
              <a:t>Asset must be specifically identified – explicit or implicit, no</a:t>
            </a:r>
            <a:r>
              <a:rPr lang="en-AU" baseline="0" dirty="0" smtClean="0"/>
              <a:t> substantial substitution rights</a:t>
            </a:r>
            <a:endParaRPr lang="en-AU" dirty="0" smtClean="0"/>
          </a:p>
          <a:p>
            <a:pPr marL="171450" indent="-171450">
              <a:buFont typeface="Arial" panose="020B0604020202020204" pitchFamily="34" charset="0"/>
              <a:buChar char="•"/>
            </a:pPr>
            <a:r>
              <a:rPr lang="en-AU" dirty="0" smtClean="0"/>
              <a:t>Consideration doesn’t have to be a payment</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17</a:t>
            </a:fld>
            <a:endParaRPr lang="en-AU"/>
          </a:p>
        </p:txBody>
      </p:sp>
    </p:spTree>
    <p:extLst>
      <p:ext uri="{BB962C8B-B14F-4D97-AF65-F5344CB8AC3E}">
        <p14:creationId xmlns:p14="http://schemas.microsoft.com/office/powerpoint/2010/main" val="422881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18</a:t>
            </a:fld>
            <a:endParaRPr lang="en-AU"/>
          </a:p>
        </p:txBody>
      </p:sp>
    </p:spTree>
    <p:extLst>
      <p:ext uri="{BB962C8B-B14F-4D97-AF65-F5344CB8AC3E}">
        <p14:creationId xmlns:p14="http://schemas.microsoft.com/office/powerpoint/2010/main" val="266146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19</a:t>
            </a:fld>
            <a:endParaRPr lang="en-AU"/>
          </a:p>
        </p:txBody>
      </p:sp>
    </p:spTree>
    <p:extLst>
      <p:ext uri="{BB962C8B-B14F-4D97-AF65-F5344CB8AC3E}">
        <p14:creationId xmlns:p14="http://schemas.microsoft.com/office/powerpoint/2010/main" val="118308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contract </a:t>
            </a:r>
            <a:r>
              <a:rPr lang="en-AU" sz="1200" b="1" i="0" u="none" strike="noStrike" kern="1200" baseline="0" dirty="0" smtClean="0">
                <a:solidFill>
                  <a:schemeClr val="tx1"/>
                </a:solidFill>
                <a:latin typeface="+mn-lt"/>
                <a:ea typeface="+mn-ea"/>
                <a:cs typeface="+mn-cs"/>
              </a:rPr>
              <a:t>does not contain a lease</a:t>
            </a:r>
            <a:r>
              <a:rPr lang="en-AU" sz="1200" b="0" i="0" u="none" strike="noStrike" kern="1200" baseline="0" dirty="0" smtClean="0">
                <a:solidFill>
                  <a:schemeClr val="tx1"/>
                </a:solidFill>
                <a:latin typeface="+mn-lt"/>
                <a:ea typeface="+mn-ea"/>
                <a:cs typeface="+mn-cs"/>
              </a:rPr>
              <a:t>.</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Amount of space is specified, but no identified asset</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Customer controls its owned kiosk. However, the contract is for space in the airport, and this space can change at the discretion of Supplier. Supplier has the substantive right to substitute the space Customer uses</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AASB16 – example 2</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20</a:t>
            </a:fld>
            <a:endParaRPr lang="en-AU"/>
          </a:p>
        </p:txBody>
      </p:sp>
    </p:spTree>
    <p:extLst>
      <p:ext uri="{BB962C8B-B14F-4D97-AF65-F5344CB8AC3E}">
        <p14:creationId xmlns:p14="http://schemas.microsoft.com/office/powerpoint/2010/main" val="321742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2532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1169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675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29119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10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83745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94263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965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2580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17/07/2019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96323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B9F04-0CDB-4536-A811-6E6C0CC40BB3}" type="datetimeFigureOut">
              <a:rPr lang="en-AU" smtClean="0"/>
              <a:t>17/07/2019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086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FB9F04-0CDB-4536-A811-6E6C0CC40BB3}" type="datetimeFigureOut">
              <a:rPr lang="en-AU" smtClean="0"/>
              <a:t>17/07/2019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15364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FB9F04-0CDB-4536-A811-6E6C0CC40BB3}" type="datetimeFigureOut">
              <a:rPr lang="en-AU" smtClean="0"/>
              <a:t>17/07/2019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44696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B9F04-0CDB-4536-A811-6E6C0CC40BB3}" type="datetimeFigureOut">
              <a:rPr lang="en-AU" smtClean="0"/>
              <a:t>17/07/2019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08129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FB9F04-0CDB-4536-A811-6E6C0CC40BB3}" type="datetimeFigureOut">
              <a:rPr lang="en-AU" smtClean="0"/>
              <a:t>17/07/2019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31634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
        <p:nvSpPr>
          <p:cNvPr id="5" name="Date Placeholder 4"/>
          <p:cNvSpPr>
            <a:spLocks noGrp="1"/>
          </p:cNvSpPr>
          <p:nvPr>
            <p:ph type="dt" sz="half" idx="10"/>
          </p:nvPr>
        </p:nvSpPr>
        <p:spPr/>
        <p:txBody>
          <a:bodyPr/>
          <a:lstStyle/>
          <a:p>
            <a:fld id="{38FB9F04-0CDB-4536-A811-6E6C0CC40BB3}" type="datetimeFigureOut">
              <a:rPr lang="en-AU" smtClean="0"/>
              <a:t>17/07/2019</a:t>
            </a:fld>
            <a:endParaRPr lang="en-AU"/>
          </a:p>
        </p:txBody>
      </p:sp>
    </p:spTree>
    <p:extLst>
      <p:ext uri="{BB962C8B-B14F-4D97-AF65-F5344CB8AC3E}">
        <p14:creationId xmlns:p14="http://schemas.microsoft.com/office/powerpoint/2010/main" val="144614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50000"/>
            <a:lum/>
          </a:blip>
          <a:srcRect/>
          <a:stretch>
            <a:fillRect l="30000" r="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B9F04-0CDB-4536-A811-6E6C0CC40BB3}" type="datetimeFigureOut">
              <a:rPr lang="en-AU" smtClean="0"/>
              <a:t>17/07/2019</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60ECE3-7277-44D3-A1DA-F00ED120C1A2}" type="slidenum">
              <a:rPr lang="en-AU" smtClean="0"/>
              <a:t>‹#›</a:t>
            </a:fld>
            <a:endParaRPr lang="en-AU"/>
          </a:p>
        </p:txBody>
      </p:sp>
    </p:spTree>
    <p:extLst>
      <p:ext uri="{BB962C8B-B14F-4D97-AF65-F5344CB8AC3E}">
        <p14:creationId xmlns:p14="http://schemas.microsoft.com/office/powerpoint/2010/main" val="42617905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lastair@ausaudit.com.au"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ustralianaudit.com.au/newsletter" TargetMode="External"/><Relationship Id="rId2" Type="http://schemas.openxmlformats.org/officeDocument/2006/relationships/hyperlink" Target="http://www.aasb.gov.a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info@ausaudit.com.a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AASB 16 : Leases</a:t>
            </a:r>
            <a:endParaRPr lang="en-AU" dirty="0"/>
          </a:p>
        </p:txBody>
      </p:sp>
      <p:sp>
        <p:nvSpPr>
          <p:cNvPr id="3" name="Subtitle 2"/>
          <p:cNvSpPr>
            <a:spLocks noGrp="1"/>
          </p:cNvSpPr>
          <p:nvPr>
            <p:ph type="subTitle" idx="1"/>
          </p:nvPr>
        </p:nvSpPr>
        <p:spPr/>
        <p:txBody>
          <a:bodyPr/>
          <a:lstStyle/>
          <a:p>
            <a:r>
              <a:rPr lang="en-AU" dirty="0" smtClean="0"/>
              <a:t>Alastair Abbott | </a:t>
            </a:r>
            <a:r>
              <a:rPr lang="en-AU" dirty="0" smtClean="0"/>
              <a:t>Perth </a:t>
            </a:r>
            <a:r>
              <a:rPr lang="en-AU" dirty="0" smtClean="0"/>
              <a:t>| </a:t>
            </a:r>
            <a:r>
              <a:rPr lang="en-AU" dirty="0" smtClean="0"/>
              <a:t>17 July 2019</a:t>
            </a:r>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5" y="5809129"/>
            <a:ext cx="3186659" cy="1048871"/>
          </a:xfrm>
          <a:prstGeom prst="rect">
            <a:avLst/>
          </a:prstGeom>
        </p:spPr>
      </p:pic>
    </p:spTree>
    <p:extLst>
      <p:ext uri="{BB962C8B-B14F-4D97-AF65-F5344CB8AC3E}">
        <p14:creationId xmlns:p14="http://schemas.microsoft.com/office/powerpoint/2010/main" val="576042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Status Quo</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919939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Status quo – current lease accounting</a:t>
            </a:r>
            <a:endParaRPr lang="en-AU" dirty="0"/>
          </a:p>
        </p:txBody>
      </p:sp>
      <p:sp>
        <p:nvSpPr>
          <p:cNvPr id="3" name="Content Placeholder 2"/>
          <p:cNvSpPr>
            <a:spLocks noGrp="1"/>
          </p:cNvSpPr>
          <p:nvPr>
            <p:ph idx="1"/>
          </p:nvPr>
        </p:nvSpPr>
        <p:spPr/>
        <p:txBody>
          <a:bodyPr>
            <a:normAutofit/>
          </a:bodyPr>
          <a:lstStyle/>
          <a:p>
            <a:r>
              <a:rPr lang="en-AU" sz="4000" dirty="0" smtClean="0"/>
              <a:t>Operating leases not on balance sheet</a:t>
            </a:r>
          </a:p>
          <a:p>
            <a:r>
              <a:rPr lang="en-AU" sz="4000" dirty="0" smtClean="0"/>
              <a:t>Record rent expense for each payment</a:t>
            </a:r>
          </a:p>
          <a:p>
            <a:pPr lvl="1"/>
            <a:r>
              <a:rPr lang="en-AU" sz="3600" dirty="0" smtClean="0"/>
              <a:t>Operating expense</a:t>
            </a:r>
          </a:p>
          <a:p>
            <a:pPr lvl="1"/>
            <a:r>
              <a:rPr lang="en-AU" sz="3600" dirty="0" smtClean="0"/>
              <a:t>Operating cash flow</a:t>
            </a:r>
            <a:endParaRPr lang="en-AU"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31661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sp>
        <p:nvSpPr>
          <p:cNvPr id="3" name="Content Placeholder 2"/>
          <p:cNvSpPr>
            <a:spLocks noGrp="1"/>
          </p:cNvSpPr>
          <p:nvPr>
            <p:ph idx="1"/>
          </p:nvPr>
        </p:nvSpPr>
        <p:spPr/>
        <p:txBody>
          <a:bodyPr>
            <a:normAutofit/>
          </a:bodyPr>
          <a:lstStyle/>
          <a:p>
            <a:r>
              <a:rPr lang="en-AU" sz="4400" dirty="0" smtClean="0"/>
              <a:t>Office rental expense</a:t>
            </a:r>
          </a:p>
          <a:p>
            <a:r>
              <a:rPr lang="en-AU" sz="4400" dirty="0" smtClean="0"/>
              <a:t>$72,000 per year for 3 years</a:t>
            </a:r>
          </a:p>
          <a:p>
            <a:r>
              <a:rPr lang="en-AU" sz="4400" dirty="0" smtClean="0"/>
              <a:t>10% incremental borrowing rate</a:t>
            </a:r>
            <a:endParaRPr lang="en-AU"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09599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 income statement impact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67400"/>
              </p:ext>
            </p:extLst>
          </p:nvPr>
        </p:nvGraphicFramePr>
        <p:xfrm>
          <a:off x="677334" y="2520804"/>
          <a:ext cx="9011084" cy="2826005"/>
        </p:xfrm>
        <a:graphic>
          <a:graphicData uri="http://schemas.openxmlformats.org/drawingml/2006/table">
            <a:tbl>
              <a:tblPr firstRow="1" bandRow="1">
                <a:tableStyleId>{5C22544A-7EE6-4342-B048-85BDC9FD1C3A}</a:tableStyleId>
              </a:tblPr>
              <a:tblGrid>
                <a:gridCol w="2499446">
                  <a:extLst>
                    <a:ext uri="{9D8B030D-6E8A-4147-A177-3AD203B41FA5}">
                      <a16:colId xmlns:a16="http://schemas.microsoft.com/office/drawing/2014/main" val="1548567695"/>
                    </a:ext>
                  </a:extLst>
                </a:gridCol>
                <a:gridCol w="1085273">
                  <a:extLst>
                    <a:ext uri="{9D8B030D-6E8A-4147-A177-3AD203B41FA5}">
                      <a16:colId xmlns:a16="http://schemas.microsoft.com/office/drawing/2014/main" val="3544452114"/>
                    </a:ext>
                  </a:extLst>
                </a:gridCol>
                <a:gridCol w="1085273">
                  <a:extLst>
                    <a:ext uri="{9D8B030D-6E8A-4147-A177-3AD203B41FA5}">
                      <a16:colId xmlns:a16="http://schemas.microsoft.com/office/drawing/2014/main" val="3558751838"/>
                    </a:ext>
                  </a:extLst>
                </a:gridCol>
                <a:gridCol w="1085273">
                  <a:extLst>
                    <a:ext uri="{9D8B030D-6E8A-4147-A177-3AD203B41FA5}">
                      <a16:colId xmlns:a16="http://schemas.microsoft.com/office/drawing/2014/main" val="1810967880"/>
                    </a:ext>
                  </a:extLst>
                </a:gridCol>
                <a:gridCol w="1085273">
                  <a:extLst>
                    <a:ext uri="{9D8B030D-6E8A-4147-A177-3AD203B41FA5}">
                      <a16:colId xmlns:a16="http://schemas.microsoft.com/office/drawing/2014/main" val="3262138456"/>
                    </a:ext>
                  </a:extLst>
                </a:gridCol>
                <a:gridCol w="1085273">
                  <a:extLst>
                    <a:ext uri="{9D8B030D-6E8A-4147-A177-3AD203B41FA5}">
                      <a16:colId xmlns:a16="http://schemas.microsoft.com/office/drawing/2014/main" val="3345969317"/>
                    </a:ext>
                  </a:extLst>
                </a:gridCol>
                <a:gridCol w="1085273">
                  <a:extLst>
                    <a:ext uri="{9D8B030D-6E8A-4147-A177-3AD203B41FA5}">
                      <a16:colId xmlns:a16="http://schemas.microsoft.com/office/drawing/2014/main" val="1783721567"/>
                    </a:ext>
                  </a:extLst>
                </a:gridCol>
              </a:tblGrid>
              <a:tr h="424993">
                <a:tc rowSpan="2">
                  <a:txBody>
                    <a:bodyPr/>
                    <a:lstStyle/>
                    <a:p>
                      <a:endParaRPr lang="en-AU" sz="2000" dirty="0"/>
                    </a:p>
                  </a:txBody>
                  <a:tcPr/>
                </a:tc>
                <a:tc gridSpan="2">
                  <a:txBody>
                    <a:bodyPr/>
                    <a:lstStyle/>
                    <a:p>
                      <a:pPr algn="ctr"/>
                      <a:r>
                        <a:rPr lang="en-AU" sz="2000" dirty="0" smtClean="0"/>
                        <a:t>Year 1</a:t>
                      </a:r>
                      <a:endParaRPr lang="en-AU" sz="2000" dirty="0"/>
                    </a:p>
                  </a:txBody>
                  <a:tcPr/>
                </a:tc>
                <a:tc hMerge="1">
                  <a:txBody>
                    <a:bodyPr/>
                    <a:lstStyle/>
                    <a:p>
                      <a:endParaRPr lang="en-AU" dirty="0"/>
                    </a:p>
                  </a:txBody>
                  <a:tcPr/>
                </a:tc>
                <a:tc gridSpan="2">
                  <a:txBody>
                    <a:bodyPr/>
                    <a:lstStyle/>
                    <a:p>
                      <a:pPr algn="ctr"/>
                      <a:r>
                        <a:rPr lang="en-AU" sz="2000" dirty="0" smtClean="0"/>
                        <a:t>Year 2</a:t>
                      </a:r>
                      <a:endParaRPr lang="en-AU" sz="2000" dirty="0"/>
                    </a:p>
                  </a:txBody>
                  <a:tcPr/>
                </a:tc>
                <a:tc hMerge="1">
                  <a:txBody>
                    <a:bodyPr/>
                    <a:lstStyle/>
                    <a:p>
                      <a:endParaRPr lang="en-AU" dirty="0"/>
                    </a:p>
                  </a:txBody>
                  <a:tcPr/>
                </a:tc>
                <a:tc gridSpan="2">
                  <a:txBody>
                    <a:bodyPr/>
                    <a:lstStyle/>
                    <a:p>
                      <a:pPr algn="ctr"/>
                      <a:r>
                        <a:rPr lang="en-AU" sz="2000" dirty="0" smtClean="0"/>
                        <a:t>Year 3</a:t>
                      </a:r>
                      <a:endParaRPr lang="en-AU" sz="2000" dirty="0"/>
                    </a:p>
                  </a:txBody>
                  <a:tcPr/>
                </a:tc>
                <a:tc hMerge="1">
                  <a:txBody>
                    <a:bodyPr/>
                    <a:lstStyle/>
                    <a:p>
                      <a:endParaRPr lang="en-AU" dirty="0"/>
                    </a:p>
                  </a:txBody>
                  <a:tcPr/>
                </a:tc>
                <a:extLst>
                  <a:ext uri="{0D108BD9-81ED-4DB2-BD59-A6C34878D82A}">
                    <a16:rowId xmlns:a16="http://schemas.microsoft.com/office/drawing/2014/main" val="1670505042"/>
                  </a:ext>
                </a:extLst>
              </a:tr>
              <a:tr h="424993">
                <a:tc vMerge="1">
                  <a:txBody>
                    <a:bodyPr/>
                    <a:lstStyle/>
                    <a:p>
                      <a:endParaRPr lang="en-AU"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extLst>
                  <a:ext uri="{0D108BD9-81ED-4DB2-BD59-A6C34878D82A}">
                    <a16:rowId xmlns:a16="http://schemas.microsoft.com/office/drawing/2014/main" val="3227367408"/>
                  </a:ext>
                </a:extLst>
              </a:tr>
              <a:tr h="424993">
                <a:tc>
                  <a:txBody>
                    <a:bodyPr/>
                    <a:lstStyle/>
                    <a:p>
                      <a:r>
                        <a:rPr lang="en-AU" sz="2000" dirty="0" smtClean="0"/>
                        <a:t>Operating lease expense</a:t>
                      </a:r>
                      <a:endParaRPr lang="en-AU" sz="2000" dirty="0"/>
                    </a:p>
                  </a:txBody>
                  <a:tcPr/>
                </a:tc>
                <a:tc>
                  <a:txBody>
                    <a:bodyPr/>
                    <a:lstStyle/>
                    <a:p>
                      <a:pPr algn="ctr"/>
                      <a:r>
                        <a:rPr lang="en-AU" sz="2000" dirty="0" smtClean="0"/>
                        <a:t>72,000</a:t>
                      </a:r>
                      <a:endParaRPr lang="en-AU" sz="2000" dirty="0"/>
                    </a:p>
                  </a:txBody>
                  <a:tcPr/>
                </a:tc>
                <a:tc>
                  <a:txBody>
                    <a:bodyPr/>
                    <a:lstStyle/>
                    <a:p>
                      <a:pPr algn="ctr"/>
                      <a:endParaRPr lang="en-AU" sz="2000" dirty="0"/>
                    </a:p>
                  </a:txBody>
                  <a:tcPr/>
                </a:tc>
                <a:tc>
                  <a:txBody>
                    <a:bodyPr/>
                    <a:lstStyle/>
                    <a:p>
                      <a:pPr algn="ctr"/>
                      <a:r>
                        <a:rPr lang="en-AU" sz="2000" dirty="0" smtClean="0"/>
                        <a:t>72,000</a:t>
                      </a:r>
                      <a:endParaRPr lang="en-AU" sz="2000" dirty="0"/>
                    </a:p>
                  </a:txBody>
                  <a:tcPr/>
                </a:tc>
                <a:tc>
                  <a:txBody>
                    <a:bodyPr/>
                    <a:lstStyle/>
                    <a:p>
                      <a:pPr algn="ctr"/>
                      <a:endParaRPr lang="en-AU" sz="2000" dirty="0"/>
                    </a:p>
                  </a:txBody>
                  <a:tcPr/>
                </a:tc>
                <a:tc>
                  <a:txBody>
                    <a:bodyPr/>
                    <a:lstStyle/>
                    <a:p>
                      <a:pPr algn="ctr"/>
                      <a:r>
                        <a:rPr lang="en-AU" sz="2000" dirty="0" smtClean="0"/>
                        <a:t>72,000</a:t>
                      </a:r>
                      <a:endParaRPr lang="en-AU" sz="2000" dirty="0"/>
                    </a:p>
                  </a:txBody>
                  <a:tcPr/>
                </a:tc>
                <a:tc>
                  <a:txBody>
                    <a:bodyPr/>
                    <a:lstStyle/>
                    <a:p>
                      <a:pPr algn="ctr"/>
                      <a:endParaRPr lang="en-AU" sz="2000" dirty="0"/>
                    </a:p>
                  </a:txBody>
                  <a:tcPr/>
                </a:tc>
                <a:extLst>
                  <a:ext uri="{0D108BD9-81ED-4DB2-BD59-A6C34878D82A}">
                    <a16:rowId xmlns:a16="http://schemas.microsoft.com/office/drawing/2014/main" val="25016838"/>
                  </a:ext>
                </a:extLst>
              </a:tr>
              <a:tr h="424993">
                <a:tc>
                  <a:txBody>
                    <a:bodyPr/>
                    <a:lstStyle/>
                    <a:p>
                      <a:r>
                        <a:rPr lang="en-AU" sz="2000" dirty="0" smtClean="0"/>
                        <a:t>Interest expense</a:t>
                      </a:r>
                      <a:endParaRPr lang="en-AU" sz="2000" dirty="0"/>
                    </a:p>
                  </a:txBody>
                  <a:tcPr/>
                </a:tc>
                <a:tc>
                  <a:txBody>
                    <a:bodyPr/>
                    <a:lstStyle/>
                    <a:p>
                      <a:pPr algn="ctr"/>
                      <a:endParaRPr lang="en-AU" sz="2000" dirty="0"/>
                    </a:p>
                  </a:txBody>
                  <a:tcPr/>
                </a:tc>
                <a:tc>
                  <a:txBody>
                    <a:bodyPr/>
                    <a:lstStyle/>
                    <a:p>
                      <a:pPr algn="ctr"/>
                      <a:r>
                        <a:rPr lang="en-AU" sz="2000" dirty="0" smtClean="0"/>
                        <a:t>14,896</a:t>
                      </a:r>
                      <a:endParaRPr lang="en-AU" sz="2000" dirty="0"/>
                    </a:p>
                  </a:txBody>
                  <a:tcPr/>
                </a:tc>
                <a:tc>
                  <a:txBody>
                    <a:bodyPr/>
                    <a:lstStyle/>
                    <a:p>
                      <a:pPr algn="ctr"/>
                      <a:endParaRPr lang="en-AU" sz="2000" dirty="0"/>
                    </a:p>
                  </a:txBody>
                  <a:tcPr/>
                </a:tc>
                <a:tc>
                  <a:txBody>
                    <a:bodyPr/>
                    <a:lstStyle/>
                    <a:p>
                      <a:pPr algn="ctr"/>
                      <a:r>
                        <a:rPr lang="en-AU" sz="2000" dirty="0" smtClean="0"/>
                        <a:t>11,300</a:t>
                      </a:r>
                      <a:endParaRPr lang="en-AU" sz="2000" dirty="0"/>
                    </a:p>
                  </a:txBody>
                  <a:tcPr/>
                </a:tc>
                <a:tc>
                  <a:txBody>
                    <a:bodyPr/>
                    <a:lstStyle/>
                    <a:p>
                      <a:pPr algn="ctr"/>
                      <a:endParaRPr lang="en-AU" sz="2000" dirty="0"/>
                    </a:p>
                  </a:txBody>
                  <a:tcPr/>
                </a:tc>
                <a:tc>
                  <a:txBody>
                    <a:bodyPr/>
                    <a:lstStyle/>
                    <a:p>
                      <a:pPr algn="ctr"/>
                      <a:r>
                        <a:rPr lang="en-AU" sz="2000" dirty="0" smtClean="0"/>
                        <a:t>4,378</a:t>
                      </a:r>
                      <a:endParaRPr lang="en-AU" sz="2000" dirty="0"/>
                    </a:p>
                  </a:txBody>
                  <a:tcPr/>
                </a:tc>
                <a:extLst>
                  <a:ext uri="{0D108BD9-81ED-4DB2-BD59-A6C34878D82A}">
                    <a16:rowId xmlns:a16="http://schemas.microsoft.com/office/drawing/2014/main" val="826744762"/>
                  </a:ext>
                </a:extLst>
              </a:tr>
              <a:tr h="424993">
                <a:tc>
                  <a:txBody>
                    <a:bodyPr/>
                    <a:lstStyle/>
                    <a:p>
                      <a:r>
                        <a:rPr lang="en-AU" sz="2000" dirty="0" smtClean="0"/>
                        <a:t>Amortisation</a:t>
                      </a:r>
                      <a:r>
                        <a:rPr lang="en-AU" sz="2000" baseline="0" dirty="0" smtClean="0"/>
                        <a:t> expense</a:t>
                      </a:r>
                      <a:endParaRPr lang="en-AU" sz="2000" dirty="0"/>
                    </a:p>
                  </a:txBody>
                  <a:tcPr/>
                </a:tc>
                <a:tc>
                  <a:txBody>
                    <a:bodyPr/>
                    <a:lstStyle/>
                    <a:p>
                      <a:pPr algn="ctr"/>
                      <a:endParaRPr lang="en-AU" sz="2000" dirty="0"/>
                    </a:p>
                  </a:txBody>
                  <a:tcPr/>
                </a:tc>
                <a:tc>
                  <a:txBody>
                    <a:bodyPr/>
                    <a:lstStyle/>
                    <a:p>
                      <a:pPr algn="ctr"/>
                      <a:r>
                        <a:rPr lang="en-AU" sz="2000" dirty="0" smtClean="0"/>
                        <a:t>61,809</a:t>
                      </a:r>
                      <a:endParaRPr lang="en-AU" sz="2000" dirty="0"/>
                    </a:p>
                  </a:txBody>
                  <a:tcPr/>
                </a:tc>
                <a:tc>
                  <a:txBody>
                    <a:bodyPr/>
                    <a:lstStyle/>
                    <a:p>
                      <a:pPr algn="ctr"/>
                      <a:endParaRPr lang="en-AU"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dirty="0" smtClean="0"/>
                        <a:t>61,809</a:t>
                      </a:r>
                    </a:p>
                  </a:txBody>
                  <a:tcPr/>
                </a:tc>
                <a:tc>
                  <a:txBody>
                    <a:bodyPr/>
                    <a:lstStyle/>
                    <a:p>
                      <a:pPr algn="ctr"/>
                      <a:endParaRPr lang="en-AU"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dirty="0" smtClean="0"/>
                        <a:t>61,809</a:t>
                      </a:r>
                    </a:p>
                  </a:txBody>
                  <a:tcPr/>
                </a:tc>
                <a:extLst>
                  <a:ext uri="{0D108BD9-81ED-4DB2-BD59-A6C34878D82A}">
                    <a16:rowId xmlns:a16="http://schemas.microsoft.com/office/drawing/2014/main" val="2367716709"/>
                  </a:ext>
                </a:extLst>
              </a:tr>
              <a:tr h="424993">
                <a:tc>
                  <a:txBody>
                    <a:bodyPr/>
                    <a:lstStyle/>
                    <a:p>
                      <a:r>
                        <a:rPr lang="en-AU" sz="2000" b="1" dirty="0" smtClean="0"/>
                        <a:t>Total expense</a:t>
                      </a:r>
                      <a:endParaRPr lang="en-AU" sz="20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algn="ctr"/>
                      <a:r>
                        <a:rPr lang="en-AU" sz="2000" b="1" dirty="0" smtClean="0"/>
                        <a:t>76,705</a:t>
                      </a:r>
                      <a:endParaRPr lang="en-AU" sz="20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algn="ctr"/>
                      <a:r>
                        <a:rPr lang="en-AU" sz="2000" b="1" dirty="0" smtClean="0"/>
                        <a:t>73,109</a:t>
                      </a:r>
                      <a:endParaRPr lang="en-AU" sz="20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algn="ctr"/>
                      <a:r>
                        <a:rPr lang="en-AU" sz="2000" b="1" dirty="0" smtClean="0"/>
                        <a:t>66,187</a:t>
                      </a:r>
                      <a:endParaRPr lang="en-AU" sz="2000" b="1" dirty="0"/>
                    </a:p>
                  </a:txBody>
                  <a:tcPr/>
                </a:tc>
                <a:extLst>
                  <a:ext uri="{0D108BD9-81ED-4DB2-BD59-A6C34878D82A}">
                    <a16:rowId xmlns:a16="http://schemas.microsoft.com/office/drawing/2014/main" val="1276171666"/>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77930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 balance sheet impact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8097276"/>
              </p:ext>
            </p:extLst>
          </p:nvPr>
        </p:nvGraphicFramePr>
        <p:xfrm>
          <a:off x="677863" y="2160588"/>
          <a:ext cx="9297412" cy="3169920"/>
        </p:xfrm>
        <a:graphic>
          <a:graphicData uri="http://schemas.openxmlformats.org/drawingml/2006/table">
            <a:tbl>
              <a:tblPr firstRow="1" bandRow="1">
                <a:tableStyleId>{5C22544A-7EE6-4342-B048-85BDC9FD1C3A}</a:tableStyleId>
              </a:tblPr>
              <a:tblGrid>
                <a:gridCol w="2953036">
                  <a:extLst>
                    <a:ext uri="{9D8B030D-6E8A-4147-A177-3AD203B41FA5}">
                      <a16:colId xmlns:a16="http://schemas.microsoft.com/office/drawing/2014/main" val="331372290"/>
                    </a:ext>
                  </a:extLst>
                </a:gridCol>
                <a:gridCol w="1057396">
                  <a:extLst>
                    <a:ext uri="{9D8B030D-6E8A-4147-A177-3AD203B41FA5}">
                      <a16:colId xmlns:a16="http://schemas.microsoft.com/office/drawing/2014/main" val="3462472096"/>
                    </a:ext>
                  </a:extLst>
                </a:gridCol>
                <a:gridCol w="1057396">
                  <a:extLst>
                    <a:ext uri="{9D8B030D-6E8A-4147-A177-3AD203B41FA5}">
                      <a16:colId xmlns:a16="http://schemas.microsoft.com/office/drawing/2014/main" val="296904920"/>
                    </a:ext>
                  </a:extLst>
                </a:gridCol>
                <a:gridCol w="1057396">
                  <a:extLst>
                    <a:ext uri="{9D8B030D-6E8A-4147-A177-3AD203B41FA5}">
                      <a16:colId xmlns:a16="http://schemas.microsoft.com/office/drawing/2014/main" val="1997199834"/>
                    </a:ext>
                  </a:extLst>
                </a:gridCol>
                <a:gridCol w="1057396">
                  <a:extLst>
                    <a:ext uri="{9D8B030D-6E8A-4147-A177-3AD203B41FA5}">
                      <a16:colId xmlns:a16="http://schemas.microsoft.com/office/drawing/2014/main" val="1649013608"/>
                    </a:ext>
                  </a:extLst>
                </a:gridCol>
                <a:gridCol w="1057396">
                  <a:extLst>
                    <a:ext uri="{9D8B030D-6E8A-4147-A177-3AD203B41FA5}">
                      <a16:colId xmlns:a16="http://schemas.microsoft.com/office/drawing/2014/main" val="373537408"/>
                    </a:ext>
                  </a:extLst>
                </a:gridCol>
                <a:gridCol w="1057396">
                  <a:extLst>
                    <a:ext uri="{9D8B030D-6E8A-4147-A177-3AD203B41FA5}">
                      <a16:colId xmlns:a16="http://schemas.microsoft.com/office/drawing/2014/main" val="2853386890"/>
                    </a:ext>
                  </a:extLst>
                </a:gridCol>
              </a:tblGrid>
              <a:tr h="370840">
                <a:tc rowSpan="2">
                  <a:txBody>
                    <a:bodyPr/>
                    <a:lstStyle/>
                    <a:p>
                      <a:endParaRPr lang="en-AU" sz="2000" dirty="0"/>
                    </a:p>
                  </a:txBody>
                  <a:tcPr/>
                </a:tc>
                <a:tc gridSpan="2">
                  <a:txBody>
                    <a:bodyPr/>
                    <a:lstStyle/>
                    <a:p>
                      <a:pPr algn="ctr"/>
                      <a:r>
                        <a:rPr lang="en-AU" sz="2000" dirty="0" smtClean="0"/>
                        <a:t>Year 1</a:t>
                      </a:r>
                      <a:endParaRPr lang="en-AU" sz="2000" dirty="0"/>
                    </a:p>
                  </a:txBody>
                  <a:tcPr/>
                </a:tc>
                <a:tc hMerge="1">
                  <a:txBody>
                    <a:bodyPr/>
                    <a:lstStyle/>
                    <a:p>
                      <a:endParaRPr lang="en-AU" dirty="0"/>
                    </a:p>
                  </a:txBody>
                  <a:tcPr/>
                </a:tc>
                <a:tc gridSpan="2">
                  <a:txBody>
                    <a:bodyPr/>
                    <a:lstStyle/>
                    <a:p>
                      <a:pPr algn="ctr"/>
                      <a:r>
                        <a:rPr lang="en-AU" sz="2000" dirty="0" smtClean="0"/>
                        <a:t>Year 2</a:t>
                      </a:r>
                      <a:endParaRPr lang="en-AU" sz="2000" dirty="0"/>
                    </a:p>
                  </a:txBody>
                  <a:tcPr/>
                </a:tc>
                <a:tc hMerge="1">
                  <a:txBody>
                    <a:bodyPr/>
                    <a:lstStyle/>
                    <a:p>
                      <a:endParaRPr lang="en-AU" dirty="0"/>
                    </a:p>
                  </a:txBody>
                  <a:tcPr/>
                </a:tc>
                <a:tc gridSpan="2">
                  <a:txBody>
                    <a:bodyPr/>
                    <a:lstStyle/>
                    <a:p>
                      <a:pPr algn="ctr"/>
                      <a:r>
                        <a:rPr lang="en-AU" sz="2000" dirty="0" smtClean="0"/>
                        <a:t>Year 3</a:t>
                      </a:r>
                      <a:endParaRPr lang="en-AU" sz="2000" dirty="0"/>
                    </a:p>
                  </a:txBody>
                  <a:tcPr/>
                </a:tc>
                <a:tc hMerge="1">
                  <a:txBody>
                    <a:bodyPr/>
                    <a:lstStyle/>
                    <a:p>
                      <a:endParaRPr lang="en-AU" dirty="0"/>
                    </a:p>
                  </a:txBody>
                  <a:tcPr/>
                </a:tc>
                <a:extLst>
                  <a:ext uri="{0D108BD9-81ED-4DB2-BD59-A6C34878D82A}">
                    <a16:rowId xmlns:a16="http://schemas.microsoft.com/office/drawing/2014/main" val="4003681522"/>
                  </a:ext>
                </a:extLst>
              </a:tr>
              <a:tr h="370840">
                <a:tc vMerge="1">
                  <a:txBody>
                    <a:bodyPr/>
                    <a:lstStyle/>
                    <a:p>
                      <a:endParaRPr lang="en-AU"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extLst>
                  <a:ext uri="{0D108BD9-81ED-4DB2-BD59-A6C34878D82A}">
                    <a16:rowId xmlns:a16="http://schemas.microsoft.com/office/drawing/2014/main" val="3772369449"/>
                  </a:ext>
                </a:extLst>
              </a:tr>
              <a:tr h="370840">
                <a:tc>
                  <a:txBody>
                    <a:bodyPr/>
                    <a:lstStyle/>
                    <a:p>
                      <a:r>
                        <a:rPr lang="en-AU" sz="2000" b="1" dirty="0" smtClean="0"/>
                        <a:t>Non-current assets</a:t>
                      </a:r>
                      <a:endParaRPr lang="en-AU" sz="2000" b="1" dirty="0"/>
                    </a:p>
                  </a:txBody>
                  <a:tcPr/>
                </a:tc>
                <a:tc>
                  <a:txBody>
                    <a:bodyPr/>
                    <a:lstStyle/>
                    <a:p>
                      <a:endParaRPr lang="en-AU" sz="2000"/>
                    </a:p>
                  </a:txBody>
                  <a:tcPr/>
                </a:tc>
                <a:tc>
                  <a:txBody>
                    <a:bodyPr/>
                    <a:lstStyle/>
                    <a:p>
                      <a:endParaRPr lang="en-AU" sz="2000" dirty="0"/>
                    </a:p>
                  </a:txBody>
                  <a:tcPr/>
                </a:tc>
                <a:tc>
                  <a:txBody>
                    <a:bodyPr/>
                    <a:lstStyle/>
                    <a:p>
                      <a:endParaRPr lang="en-AU" sz="2000"/>
                    </a:p>
                  </a:txBody>
                  <a:tcPr/>
                </a:tc>
                <a:tc>
                  <a:txBody>
                    <a:bodyPr/>
                    <a:lstStyle/>
                    <a:p>
                      <a:endParaRPr lang="en-AU" sz="2000"/>
                    </a:p>
                  </a:txBody>
                  <a:tcPr/>
                </a:tc>
                <a:tc>
                  <a:txBody>
                    <a:bodyPr/>
                    <a:lstStyle/>
                    <a:p>
                      <a:endParaRPr lang="en-AU" sz="2000"/>
                    </a:p>
                  </a:txBody>
                  <a:tcPr/>
                </a:tc>
                <a:tc>
                  <a:txBody>
                    <a:bodyPr/>
                    <a:lstStyle/>
                    <a:p>
                      <a:endParaRPr lang="en-AU" sz="2000"/>
                    </a:p>
                  </a:txBody>
                  <a:tcPr/>
                </a:tc>
                <a:extLst>
                  <a:ext uri="{0D108BD9-81ED-4DB2-BD59-A6C34878D82A}">
                    <a16:rowId xmlns:a16="http://schemas.microsoft.com/office/drawing/2014/main" val="2757841420"/>
                  </a:ext>
                </a:extLst>
              </a:tr>
              <a:tr h="370840">
                <a:tc>
                  <a:txBody>
                    <a:bodyPr/>
                    <a:lstStyle/>
                    <a:p>
                      <a:r>
                        <a:rPr lang="en-AU" sz="2000" dirty="0" smtClean="0"/>
                        <a:t>Right-of-use asset</a:t>
                      </a:r>
                      <a:endParaRPr lang="en-AU" sz="2000" dirty="0"/>
                    </a:p>
                  </a:txBody>
                  <a:tcPr/>
                </a:tc>
                <a:tc>
                  <a:txBody>
                    <a:bodyPr/>
                    <a:lstStyle/>
                    <a:p>
                      <a:r>
                        <a:rPr lang="en-AU" sz="2000" dirty="0" smtClean="0"/>
                        <a:t>0</a:t>
                      </a:r>
                      <a:endParaRPr lang="en-AU" sz="2000" dirty="0"/>
                    </a:p>
                  </a:txBody>
                  <a:tcPr/>
                </a:tc>
                <a:tc>
                  <a:txBody>
                    <a:bodyPr/>
                    <a:lstStyle/>
                    <a:p>
                      <a:r>
                        <a:rPr lang="en-AU" sz="2000" dirty="0" smtClean="0"/>
                        <a:t>123,617</a:t>
                      </a:r>
                      <a:endParaRPr lang="en-AU" sz="2000" dirty="0"/>
                    </a:p>
                  </a:txBody>
                  <a:tcPr/>
                </a:tc>
                <a:tc>
                  <a:txBody>
                    <a:bodyPr/>
                    <a:lstStyle/>
                    <a:p>
                      <a:r>
                        <a:rPr lang="en-AU" sz="2000" dirty="0" smtClean="0"/>
                        <a:t>0</a:t>
                      </a:r>
                      <a:endParaRPr lang="en-AU" sz="2000" dirty="0"/>
                    </a:p>
                  </a:txBody>
                  <a:tcPr/>
                </a:tc>
                <a:tc>
                  <a:txBody>
                    <a:bodyPr/>
                    <a:lstStyle/>
                    <a:p>
                      <a:r>
                        <a:rPr lang="en-AU" sz="2000" dirty="0" smtClean="0"/>
                        <a:t>61,808</a:t>
                      </a:r>
                      <a:endParaRPr lang="en-AU" sz="2000" dirty="0"/>
                    </a:p>
                  </a:txBody>
                  <a:tcPr/>
                </a:tc>
                <a:tc>
                  <a:txBody>
                    <a:bodyPr/>
                    <a:lstStyle/>
                    <a:p>
                      <a:r>
                        <a:rPr lang="en-AU" sz="2000" dirty="0" smtClean="0"/>
                        <a:t>0</a:t>
                      </a:r>
                      <a:endParaRPr lang="en-AU" sz="2000" dirty="0"/>
                    </a:p>
                  </a:txBody>
                  <a:tcPr/>
                </a:tc>
                <a:tc>
                  <a:txBody>
                    <a:bodyPr/>
                    <a:lstStyle/>
                    <a:p>
                      <a:r>
                        <a:rPr lang="en-AU" sz="2000" dirty="0" smtClean="0"/>
                        <a:t>0</a:t>
                      </a:r>
                      <a:endParaRPr lang="en-AU" sz="2000" dirty="0"/>
                    </a:p>
                  </a:txBody>
                  <a:tcPr/>
                </a:tc>
                <a:extLst>
                  <a:ext uri="{0D108BD9-81ED-4DB2-BD59-A6C34878D82A}">
                    <a16:rowId xmlns:a16="http://schemas.microsoft.com/office/drawing/2014/main" val="861653341"/>
                  </a:ext>
                </a:extLst>
              </a:tr>
              <a:tr h="370840">
                <a:tc>
                  <a:txBody>
                    <a:bodyPr/>
                    <a:lstStyle/>
                    <a:p>
                      <a:r>
                        <a:rPr lang="en-AU" sz="2000" b="1" dirty="0" smtClean="0"/>
                        <a:t>Current liabilities</a:t>
                      </a:r>
                      <a:endParaRPr lang="en-AU" sz="2000" b="1" dirty="0"/>
                    </a:p>
                  </a:txBody>
                  <a:tcPr/>
                </a:tc>
                <a:tc>
                  <a:txBody>
                    <a:bodyPr/>
                    <a:lstStyle/>
                    <a:p>
                      <a:endParaRPr lang="en-AU" sz="2000"/>
                    </a:p>
                  </a:txBody>
                  <a:tcPr/>
                </a:tc>
                <a:tc>
                  <a:txBody>
                    <a:bodyPr/>
                    <a:lstStyle/>
                    <a:p>
                      <a:endParaRPr lang="en-AU" sz="2000" dirty="0"/>
                    </a:p>
                  </a:txBody>
                  <a:tcPr/>
                </a:tc>
                <a:tc>
                  <a:txBody>
                    <a:bodyPr/>
                    <a:lstStyle/>
                    <a:p>
                      <a:endParaRPr lang="en-AU" sz="2000" dirty="0"/>
                    </a:p>
                  </a:txBody>
                  <a:tcPr/>
                </a:tc>
                <a:tc>
                  <a:txBody>
                    <a:bodyPr/>
                    <a:lstStyle/>
                    <a:p>
                      <a:endParaRPr lang="en-AU" sz="2000" dirty="0"/>
                    </a:p>
                  </a:txBody>
                  <a:tcPr/>
                </a:tc>
                <a:tc>
                  <a:txBody>
                    <a:bodyPr/>
                    <a:lstStyle/>
                    <a:p>
                      <a:endParaRPr lang="en-AU" sz="2000"/>
                    </a:p>
                  </a:txBody>
                  <a:tcPr/>
                </a:tc>
                <a:tc>
                  <a:txBody>
                    <a:bodyPr/>
                    <a:lstStyle/>
                    <a:p>
                      <a:endParaRPr lang="en-AU" sz="2000" dirty="0"/>
                    </a:p>
                  </a:txBody>
                  <a:tcPr/>
                </a:tc>
                <a:extLst>
                  <a:ext uri="{0D108BD9-81ED-4DB2-BD59-A6C34878D82A}">
                    <a16:rowId xmlns:a16="http://schemas.microsoft.com/office/drawing/2014/main" val="1863220972"/>
                  </a:ext>
                </a:extLst>
              </a:tr>
              <a:tr h="370840">
                <a:tc>
                  <a:txBody>
                    <a:bodyPr/>
                    <a:lstStyle/>
                    <a:p>
                      <a:r>
                        <a:rPr lang="en-AU" sz="2000" dirty="0" smtClean="0"/>
                        <a:t>Lease liability</a:t>
                      </a:r>
                      <a:endParaRPr lang="en-AU" sz="2000" dirty="0"/>
                    </a:p>
                  </a:txBody>
                  <a:tcPr/>
                </a:tc>
                <a:tc>
                  <a:txBody>
                    <a:bodyPr/>
                    <a:lstStyle/>
                    <a:p>
                      <a:r>
                        <a:rPr lang="en-AU" sz="2000" dirty="0" smtClean="0"/>
                        <a:t>0</a:t>
                      </a:r>
                      <a:endParaRPr lang="en-AU" sz="2000" dirty="0"/>
                    </a:p>
                  </a:txBody>
                  <a:tcPr/>
                </a:tc>
                <a:tc>
                  <a:txBody>
                    <a:bodyPr/>
                    <a:lstStyle/>
                    <a:p>
                      <a:r>
                        <a:rPr lang="en-AU" sz="2000" dirty="0" smtClean="0"/>
                        <a:t>(60,700)</a:t>
                      </a:r>
                      <a:endParaRPr lang="en-AU" sz="2000" dirty="0"/>
                    </a:p>
                  </a:txBody>
                  <a:tcPr/>
                </a:tc>
                <a:tc>
                  <a:txBody>
                    <a:bodyPr/>
                    <a:lstStyle/>
                    <a:p>
                      <a:r>
                        <a:rPr lang="en-AU" sz="2000" dirty="0" smtClean="0"/>
                        <a:t>0</a:t>
                      </a:r>
                      <a:endParaRPr lang="en-AU" sz="2000" dirty="0"/>
                    </a:p>
                  </a:txBody>
                  <a:tcPr/>
                </a:tc>
                <a:tc>
                  <a:txBody>
                    <a:bodyPr/>
                    <a:lstStyle/>
                    <a:p>
                      <a:r>
                        <a:rPr lang="en-AU" sz="2000" dirty="0" smtClean="0"/>
                        <a:t>(79,622)</a:t>
                      </a:r>
                      <a:endParaRPr lang="en-AU" sz="2000" dirty="0"/>
                    </a:p>
                  </a:txBody>
                  <a:tcPr/>
                </a:tc>
                <a:tc>
                  <a:txBody>
                    <a:bodyPr/>
                    <a:lstStyle/>
                    <a:p>
                      <a:r>
                        <a:rPr lang="en-AU" sz="2000" dirty="0" smtClean="0"/>
                        <a:t>0</a:t>
                      </a:r>
                      <a:endParaRPr lang="en-AU" sz="2000" dirty="0"/>
                    </a:p>
                  </a:txBody>
                  <a:tcPr/>
                </a:tc>
                <a:tc>
                  <a:txBody>
                    <a:bodyPr/>
                    <a:lstStyle/>
                    <a:p>
                      <a:r>
                        <a:rPr lang="en-AU" sz="2000" dirty="0" smtClean="0"/>
                        <a:t>0</a:t>
                      </a:r>
                      <a:endParaRPr lang="en-AU" sz="2000" dirty="0"/>
                    </a:p>
                  </a:txBody>
                  <a:tcPr/>
                </a:tc>
                <a:extLst>
                  <a:ext uri="{0D108BD9-81ED-4DB2-BD59-A6C34878D82A}">
                    <a16:rowId xmlns:a16="http://schemas.microsoft.com/office/drawing/2014/main" val="1320374776"/>
                  </a:ext>
                </a:extLst>
              </a:tr>
              <a:tr h="370840">
                <a:tc>
                  <a:txBody>
                    <a:bodyPr/>
                    <a:lstStyle/>
                    <a:p>
                      <a:r>
                        <a:rPr lang="en-AU" sz="2000" b="1" dirty="0" smtClean="0"/>
                        <a:t>Non-current liabilities</a:t>
                      </a:r>
                      <a:endParaRPr lang="en-AU" sz="2000" b="1" dirty="0"/>
                    </a:p>
                  </a:txBody>
                  <a:tcPr/>
                </a:tc>
                <a:tc>
                  <a:txBody>
                    <a:bodyPr/>
                    <a:lstStyle/>
                    <a:p>
                      <a:endParaRPr lang="en-AU" sz="2000"/>
                    </a:p>
                  </a:txBody>
                  <a:tcPr/>
                </a:tc>
                <a:tc>
                  <a:txBody>
                    <a:bodyPr/>
                    <a:lstStyle/>
                    <a:p>
                      <a:endParaRPr lang="en-AU" sz="2000" dirty="0"/>
                    </a:p>
                  </a:txBody>
                  <a:tcPr/>
                </a:tc>
                <a:tc>
                  <a:txBody>
                    <a:bodyPr/>
                    <a:lstStyle/>
                    <a:p>
                      <a:endParaRPr lang="en-AU" sz="2000"/>
                    </a:p>
                  </a:txBody>
                  <a:tcPr/>
                </a:tc>
                <a:tc>
                  <a:txBody>
                    <a:bodyPr/>
                    <a:lstStyle/>
                    <a:p>
                      <a:endParaRPr lang="en-AU" sz="2000" dirty="0"/>
                    </a:p>
                  </a:txBody>
                  <a:tcPr/>
                </a:tc>
                <a:tc>
                  <a:txBody>
                    <a:bodyPr/>
                    <a:lstStyle/>
                    <a:p>
                      <a:endParaRPr lang="en-AU" sz="2000"/>
                    </a:p>
                  </a:txBody>
                  <a:tcPr/>
                </a:tc>
                <a:tc>
                  <a:txBody>
                    <a:bodyPr/>
                    <a:lstStyle/>
                    <a:p>
                      <a:endParaRPr lang="en-AU" sz="2000" dirty="0"/>
                    </a:p>
                  </a:txBody>
                  <a:tcPr/>
                </a:tc>
                <a:extLst>
                  <a:ext uri="{0D108BD9-81ED-4DB2-BD59-A6C34878D82A}">
                    <a16:rowId xmlns:a16="http://schemas.microsoft.com/office/drawing/2014/main" val="2174531761"/>
                  </a:ext>
                </a:extLst>
              </a:tr>
              <a:tr h="370840">
                <a:tc>
                  <a:txBody>
                    <a:bodyPr/>
                    <a:lstStyle/>
                    <a:p>
                      <a:r>
                        <a:rPr lang="en-AU" sz="2000" dirty="0" smtClean="0"/>
                        <a:t>Lease liability</a:t>
                      </a:r>
                      <a:endParaRPr lang="en-AU" sz="2000" dirty="0"/>
                    </a:p>
                  </a:txBody>
                  <a:tcPr/>
                </a:tc>
                <a:tc>
                  <a:txBody>
                    <a:bodyPr/>
                    <a:lstStyle/>
                    <a:p>
                      <a:r>
                        <a:rPr lang="en-AU" sz="2000" dirty="0" smtClean="0"/>
                        <a:t>0</a:t>
                      </a:r>
                      <a:endParaRPr lang="en-AU" sz="2000" dirty="0"/>
                    </a:p>
                  </a:txBody>
                  <a:tcPr/>
                </a:tc>
                <a:tc>
                  <a:txBody>
                    <a:bodyPr/>
                    <a:lstStyle/>
                    <a:p>
                      <a:r>
                        <a:rPr lang="en-AU" sz="2000" dirty="0" smtClean="0"/>
                        <a:t>(79,622)</a:t>
                      </a:r>
                      <a:endParaRPr lang="en-AU" sz="2000" dirty="0"/>
                    </a:p>
                  </a:txBody>
                  <a:tcPr/>
                </a:tc>
                <a:tc>
                  <a:txBody>
                    <a:bodyPr/>
                    <a:lstStyle/>
                    <a:p>
                      <a:r>
                        <a:rPr lang="en-AU" sz="2000" dirty="0" smtClean="0"/>
                        <a:t>0</a:t>
                      </a:r>
                      <a:endParaRPr lang="en-AU" sz="2000" dirty="0"/>
                    </a:p>
                  </a:txBody>
                  <a:tcPr/>
                </a:tc>
                <a:tc>
                  <a:txBody>
                    <a:bodyPr/>
                    <a:lstStyle/>
                    <a:p>
                      <a:r>
                        <a:rPr lang="en-AU" sz="2000" dirty="0" smtClean="0"/>
                        <a:t>0</a:t>
                      </a:r>
                      <a:endParaRPr lang="en-AU" sz="2000" dirty="0"/>
                    </a:p>
                  </a:txBody>
                  <a:tcPr/>
                </a:tc>
                <a:tc>
                  <a:txBody>
                    <a:bodyPr/>
                    <a:lstStyle/>
                    <a:p>
                      <a:r>
                        <a:rPr lang="en-AU" sz="2000" dirty="0" smtClean="0"/>
                        <a:t>0</a:t>
                      </a:r>
                      <a:endParaRPr lang="en-AU" sz="2000" dirty="0"/>
                    </a:p>
                  </a:txBody>
                  <a:tcPr/>
                </a:tc>
                <a:tc>
                  <a:txBody>
                    <a:bodyPr/>
                    <a:lstStyle/>
                    <a:p>
                      <a:r>
                        <a:rPr lang="en-AU" sz="2000" dirty="0" smtClean="0"/>
                        <a:t>0</a:t>
                      </a:r>
                      <a:endParaRPr lang="en-AU" sz="2000" dirty="0"/>
                    </a:p>
                  </a:txBody>
                  <a:tcPr/>
                </a:tc>
                <a:extLst>
                  <a:ext uri="{0D108BD9-81ED-4DB2-BD59-A6C34878D82A}">
                    <a16:rowId xmlns:a16="http://schemas.microsoft.com/office/drawing/2014/main" val="335598924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949892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 cash flow statement impact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4299816"/>
              </p:ext>
            </p:extLst>
          </p:nvPr>
        </p:nvGraphicFramePr>
        <p:xfrm>
          <a:off x="677334" y="2520804"/>
          <a:ext cx="9011084" cy="3682899"/>
        </p:xfrm>
        <a:graphic>
          <a:graphicData uri="http://schemas.openxmlformats.org/drawingml/2006/table">
            <a:tbl>
              <a:tblPr firstRow="1" bandRow="1">
                <a:tableStyleId>{5C22544A-7EE6-4342-B048-85BDC9FD1C3A}</a:tableStyleId>
              </a:tblPr>
              <a:tblGrid>
                <a:gridCol w="2499446">
                  <a:extLst>
                    <a:ext uri="{9D8B030D-6E8A-4147-A177-3AD203B41FA5}">
                      <a16:colId xmlns:a16="http://schemas.microsoft.com/office/drawing/2014/main" val="1548567695"/>
                    </a:ext>
                  </a:extLst>
                </a:gridCol>
                <a:gridCol w="1085273">
                  <a:extLst>
                    <a:ext uri="{9D8B030D-6E8A-4147-A177-3AD203B41FA5}">
                      <a16:colId xmlns:a16="http://schemas.microsoft.com/office/drawing/2014/main" val="3544452114"/>
                    </a:ext>
                  </a:extLst>
                </a:gridCol>
                <a:gridCol w="1085273">
                  <a:extLst>
                    <a:ext uri="{9D8B030D-6E8A-4147-A177-3AD203B41FA5}">
                      <a16:colId xmlns:a16="http://schemas.microsoft.com/office/drawing/2014/main" val="3558751838"/>
                    </a:ext>
                  </a:extLst>
                </a:gridCol>
                <a:gridCol w="1085273">
                  <a:extLst>
                    <a:ext uri="{9D8B030D-6E8A-4147-A177-3AD203B41FA5}">
                      <a16:colId xmlns:a16="http://schemas.microsoft.com/office/drawing/2014/main" val="1810967880"/>
                    </a:ext>
                  </a:extLst>
                </a:gridCol>
                <a:gridCol w="1085273">
                  <a:extLst>
                    <a:ext uri="{9D8B030D-6E8A-4147-A177-3AD203B41FA5}">
                      <a16:colId xmlns:a16="http://schemas.microsoft.com/office/drawing/2014/main" val="3262138456"/>
                    </a:ext>
                  </a:extLst>
                </a:gridCol>
                <a:gridCol w="1085273">
                  <a:extLst>
                    <a:ext uri="{9D8B030D-6E8A-4147-A177-3AD203B41FA5}">
                      <a16:colId xmlns:a16="http://schemas.microsoft.com/office/drawing/2014/main" val="3345969317"/>
                    </a:ext>
                  </a:extLst>
                </a:gridCol>
                <a:gridCol w="1085273">
                  <a:extLst>
                    <a:ext uri="{9D8B030D-6E8A-4147-A177-3AD203B41FA5}">
                      <a16:colId xmlns:a16="http://schemas.microsoft.com/office/drawing/2014/main" val="1783721567"/>
                    </a:ext>
                  </a:extLst>
                </a:gridCol>
              </a:tblGrid>
              <a:tr h="424993">
                <a:tc rowSpan="2">
                  <a:txBody>
                    <a:bodyPr/>
                    <a:lstStyle/>
                    <a:p>
                      <a:endParaRPr lang="en-AU" sz="2000" dirty="0"/>
                    </a:p>
                  </a:txBody>
                  <a:tcPr/>
                </a:tc>
                <a:tc gridSpan="2">
                  <a:txBody>
                    <a:bodyPr/>
                    <a:lstStyle/>
                    <a:p>
                      <a:pPr algn="ctr"/>
                      <a:r>
                        <a:rPr lang="en-AU" sz="2000" dirty="0" smtClean="0"/>
                        <a:t>Year 1</a:t>
                      </a:r>
                      <a:endParaRPr lang="en-AU" sz="2000" dirty="0"/>
                    </a:p>
                  </a:txBody>
                  <a:tcPr/>
                </a:tc>
                <a:tc hMerge="1">
                  <a:txBody>
                    <a:bodyPr/>
                    <a:lstStyle/>
                    <a:p>
                      <a:endParaRPr lang="en-AU" dirty="0"/>
                    </a:p>
                  </a:txBody>
                  <a:tcPr/>
                </a:tc>
                <a:tc gridSpan="2">
                  <a:txBody>
                    <a:bodyPr/>
                    <a:lstStyle/>
                    <a:p>
                      <a:pPr algn="ctr"/>
                      <a:r>
                        <a:rPr lang="en-AU" sz="2000" dirty="0" smtClean="0"/>
                        <a:t>Year 2</a:t>
                      </a:r>
                      <a:endParaRPr lang="en-AU" sz="2000" dirty="0"/>
                    </a:p>
                  </a:txBody>
                  <a:tcPr/>
                </a:tc>
                <a:tc hMerge="1">
                  <a:txBody>
                    <a:bodyPr/>
                    <a:lstStyle/>
                    <a:p>
                      <a:endParaRPr lang="en-AU" dirty="0"/>
                    </a:p>
                  </a:txBody>
                  <a:tcPr/>
                </a:tc>
                <a:tc gridSpan="2">
                  <a:txBody>
                    <a:bodyPr/>
                    <a:lstStyle/>
                    <a:p>
                      <a:pPr algn="ctr"/>
                      <a:r>
                        <a:rPr lang="en-AU" sz="2000" dirty="0" smtClean="0"/>
                        <a:t>Year 3</a:t>
                      </a:r>
                      <a:endParaRPr lang="en-AU" sz="2000" dirty="0"/>
                    </a:p>
                  </a:txBody>
                  <a:tcPr/>
                </a:tc>
                <a:tc hMerge="1">
                  <a:txBody>
                    <a:bodyPr/>
                    <a:lstStyle/>
                    <a:p>
                      <a:endParaRPr lang="en-AU" dirty="0"/>
                    </a:p>
                  </a:txBody>
                  <a:tcPr/>
                </a:tc>
                <a:extLst>
                  <a:ext uri="{0D108BD9-81ED-4DB2-BD59-A6C34878D82A}">
                    <a16:rowId xmlns:a16="http://schemas.microsoft.com/office/drawing/2014/main" val="1670505042"/>
                  </a:ext>
                </a:extLst>
              </a:tr>
              <a:tr h="424993">
                <a:tc vMerge="1">
                  <a:txBody>
                    <a:bodyPr/>
                    <a:lstStyle/>
                    <a:p>
                      <a:endParaRPr lang="en-AU"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tc>
                  <a:txBody>
                    <a:bodyPr/>
                    <a:lstStyle/>
                    <a:p>
                      <a:pPr algn="ctr"/>
                      <a:r>
                        <a:rPr lang="en-AU" sz="2000" dirty="0" smtClean="0"/>
                        <a:t>Current</a:t>
                      </a:r>
                      <a:endParaRPr lang="en-AU" sz="2000" dirty="0"/>
                    </a:p>
                  </a:txBody>
                  <a:tcPr/>
                </a:tc>
                <a:tc>
                  <a:txBody>
                    <a:bodyPr/>
                    <a:lstStyle/>
                    <a:p>
                      <a:pPr algn="ctr"/>
                      <a:r>
                        <a:rPr lang="en-AU" sz="2000" dirty="0" smtClean="0"/>
                        <a:t>AASB 16</a:t>
                      </a:r>
                      <a:endParaRPr lang="en-AU" sz="2000" dirty="0"/>
                    </a:p>
                  </a:txBody>
                  <a:tcPr/>
                </a:tc>
                <a:extLst>
                  <a:ext uri="{0D108BD9-81ED-4DB2-BD59-A6C34878D82A}">
                    <a16:rowId xmlns:a16="http://schemas.microsoft.com/office/drawing/2014/main" val="3227367408"/>
                  </a:ext>
                </a:extLst>
              </a:tr>
              <a:tr h="424993">
                <a:tc>
                  <a:txBody>
                    <a:bodyPr/>
                    <a:lstStyle/>
                    <a:p>
                      <a:r>
                        <a:rPr lang="en-AU" sz="2000" dirty="0" smtClean="0"/>
                        <a:t>Operating</a:t>
                      </a:r>
                      <a:r>
                        <a:rPr lang="en-AU" sz="2000" baseline="0" dirty="0" smtClean="0"/>
                        <a:t> – payments to suppliers</a:t>
                      </a:r>
                      <a:endParaRPr lang="en-AU" sz="2000" dirty="0"/>
                    </a:p>
                  </a:txBody>
                  <a:tcPr/>
                </a:tc>
                <a:tc>
                  <a:txBody>
                    <a:bodyPr/>
                    <a:lstStyle/>
                    <a:p>
                      <a:pPr algn="ctr"/>
                      <a:r>
                        <a:rPr lang="en-AU" sz="2000" dirty="0" smtClean="0"/>
                        <a:t>(72,000)</a:t>
                      </a:r>
                      <a:endParaRPr lang="en-AU" sz="2000" dirty="0"/>
                    </a:p>
                  </a:txBody>
                  <a:tcPr/>
                </a:tc>
                <a:tc>
                  <a:txBody>
                    <a:bodyPr/>
                    <a:lstStyle/>
                    <a:p>
                      <a:pPr algn="ctr"/>
                      <a:endParaRPr lang="en-AU" sz="2000" dirty="0"/>
                    </a:p>
                  </a:txBody>
                  <a:tcPr/>
                </a:tc>
                <a:tc>
                  <a:txBody>
                    <a:bodyPr/>
                    <a:lstStyle/>
                    <a:p>
                      <a:pPr algn="ctr"/>
                      <a:r>
                        <a:rPr lang="en-AU" sz="2000" dirty="0" smtClean="0"/>
                        <a:t>(72,000)</a:t>
                      </a:r>
                      <a:endParaRPr lang="en-AU" sz="2000" dirty="0"/>
                    </a:p>
                  </a:txBody>
                  <a:tcPr/>
                </a:tc>
                <a:tc>
                  <a:txBody>
                    <a:bodyPr/>
                    <a:lstStyle/>
                    <a:p>
                      <a:pPr algn="ctr"/>
                      <a:endParaRPr lang="en-AU" sz="2000" dirty="0"/>
                    </a:p>
                  </a:txBody>
                  <a:tcPr/>
                </a:tc>
                <a:tc>
                  <a:txBody>
                    <a:bodyPr/>
                    <a:lstStyle/>
                    <a:p>
                      <a:pPr algn="ctr"/>
                      <a:r>
                        <a:rPr lang="en-AU" sz="2000" dirty="0" smtClean="0"/>
                        <a:t>(72,000)</a:t>
                      </a:r>
                      <a:endParaRPr lang="en-AU" sz="2000" dirty="0"/>
                    </a:p>
                  </a:txBody>
                  <a:tcPr/>
                </a:tc>
                <a:tc>
                  <a:txBody>
                    <a:bodyPr/>
                    <a:lstStyle/>
                    <a:p>
                      <a:pPr algn="ctr"/>
                      <a:endParaRPr lang="en-AU" sz="2000" dirty="0"/>
                    </a:p>
                  </a:txBody>
                  <a:tcPr/>
                </a:tc>
                <a:extLst>
                  <a:ext uri="{0D108BD9-81ED-4DB2-BD59-A6C34878D82A}">
                    <a16:rowId xmlns:a16="http://schemas.microsoft.com/office/drawing/2014/main" val="25016838"/>
                  </a:ext>
                </a:extLst>
              </a:tr>
              <a:tr h="424993">
                <a:tc>
                  <a:txBody>
                    <a:bodyPr/>
                    <a:lstStyle/>
                    <a:p>
                      <a:r>
                        <a:rPr lang="en-AU" sz="2000" dirty="0" smtClean="0"/>
                        <a:t>Financing / operating – Interest expense</a:t>
                      </a:r>
                      <a:endParaRPr lang="en-AU" sz="2000" dirty="0"/>
                    </a:p>
                  </a:txBody>
                  <a:tcPr/>
                </a:tc>
                <a:tc>
                  <a:txBody>
                    <a:bodyPr/>
                    <a:lstStyle/>
                    <a:p>
                      <a:pPr algn="ctr"/>
                      <a:endParaRPr lang="en-AU" sz="2000" dirty="0"/>
                    </a:p>
                  </a:txBody>
                  <a:tcPr/>
                </a:tc>
                <a:tc>
                  <a:txBody>
                    <a:bodyPr/>
                    <a:lstStyle/>
                    <a:p>
                      <a:pPr algn="ctr"/>
                      <a:r>
                        <a:rPr lang="en-AU" sz="2000" dirty="0" smtClean="0"/>
                        <a:t>(14,896)</a:t>
                      </a:r>
                      <a:endParaRPr lang="en-AU" sz="2000" dirty="0"/>
                    </a:p>
                  </a:txBody>
                  <a:tcPr/>
                </a:tc>
                <a:tc>
                  <a:txBody>
                    <a:bodyPr/>
                    <a:lstStyle/>
                    <a:p>
                      <a:pPr algn="ctr"/>
                      <a:endParaRPr lang="en-AU" sz="2000" dirty="0"/>
                    </a:p>
                  </a:txBody>
                  <a:tcPr/>
                </a:tc>
                <a:tc>
                  <a:txBody>
                    <a:bodyPr/>
                    <a:lstStyle/>
                    <a:p>
                      <a:pPr algn="ctr"/>
                      <a:r>
                        <a:rPr lang="en-AU" sz="2000" dirty="0" smtClean="0"/>
                        <a:t>(11,300)</a:t>
                      </a:r>
                      <a:endParaRPr lang="en-AU" sz="2000" dirty="0"/>
                    </a:p>
                  </a:txBody>
                  <a:tcPr/>
                </a:tc>
                <a:tc>
                  <a:txBody>
                    <a:bodyPr/>
                    <a:lstStyle/>
                    <a:p>
                      <a:pPr algn="ctr"/>
                      <a:endParaRPr lang="en-AU" sz="2000" dirty="0"/>
                    </a:p>
                  </a:txBody>
                  <a:tcPr/>
                </a:tc>
                <a:tc>
                  <a:txBody>
                    <a:bodyPr/>
                    <a:lstStyle/>
                    <a:p>
                      <a:pPr algn="ctr"/>
                      <a:r>
                        <a:rPr lang="en-AU" sz="2000" dirty="0" smtClean="0"/>
                        <a:t>(4,378)</a:t>
                      </a:r>
                      <a:endParaRPr lang="en-AU" sz="2000" dirty="0"/>
                    </a:p>
                  </a:txBody>
                  <a:tcPr/>
                </a:tc>
                <a:extLst>
                  <a:ext uri="{0D108BD9-81ED-4DB2-BD59-A6C34878D82A}">
                    <a16:rowId xmlns:a16="http://schemas.microsoft.com/office/drawing/2014/main" val="826744762"/>
                  </a:ext>
                </a:extLst>
              </a:tr>
              <a:tr h="424993">
                <a:tc>
                  <a:txBody>
                    <a:bodyPr/>
                    <a:lstStyle/>
                    <a:p>
                      <a:r>
                        <a:rPr lang="en-AU" sz="2000" dirty="0" smtClean="0"/>
                        <a:t>Financing – repayment of principle</a:t>
                      </a:r>
                      <a:endParaRPr lang="en-AU" sz="2000" dirty="0"/>
                    </a:p>
                  </a:txBody>
                  <a:tcPr/>
                </a:tc>
                <a:tc>
                  <a:txBody>
                    <a:bodyPr/>
                    <a:lstStyle/>
                    <a:p>
                      <a:pPr algn="ctr"/>
                      <a:endParaRPr lang="en-AU" sz="2000" dirty="0"/>
                    </a:p>
                  </a:txBody>
                  <a:tcPr/>
                </a:tc>
                <a:tc>
                  <a:txBody>
                    <a:bodyPr/>
                    <a:lstStyle/>
                    <a:p>
                      <a:pPr algn="ctr"/>
                      <a:r>
                        <a:rPr lang="en-AU" sz="2000" dirty="0" smtClean="0"/>
                        <a:t>(57,104)</a:t>
                      </a:r>
                      <a:endParaRPr lang="en-AU" sz="2000" dirty="0"/>
                    </a:p>
                  </a:txBody>
                  <a:tcPr/>
                </a:tc>
                <a:tc>
                  <a:txBody>
                    <a:bodyPr/>
                    <a:lstStyle/>
                    <a:p>
                      <a:pPr algn="ctr"/>
                      <a:endParaRPr lang="en-AU"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dirty="0" smtClean="0"/>
                        <a:t>(60,700)</a:t>
                      </a:r>
                    </a:p>
                  </a:txBody>
                  <a:tcPr/>
                </a:tc>
                <a:tc>
                  <a:txBody>
                    <a:bodyPr/>
                    <a:lstStyle/>
                    <a:p>
                      <a:pPr algn="ctr"/>
                      <a:endParaRPr lang="en-AU"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dirty="0" smtClean="0"/>
                        <a:t>(67,622)</a:t>
                      </a:r>
                    </a:p>
                  </a:txBody>
                  <a:tcPr/>
                </a:tc>
                <a:extLst>
                  <a:ext uri="{0D108BD9-81ED-4DB2-BD59-A6C34878D82A}">
                    <a16:rowId xmlns:a16="http://schemas.microsoft.com/office/drawing/2014/main" val="2367716709"/>
                  </a:ext>
                </a:extLst>
              </a:tr>
              <a:tr h="424993">
                <a:tc>
                  <a:txBody>
                    <a:bodyPr/>
                    <a:lstStyle/>
                    <a:p>
                      <a:r>
                        <a:rPr lang="en-AU" sz="2000" b="1" dirty="0" smtClean="0"/>
                        <a:t>Total</a:t>
                      </a:r>
                      <a:endParaRPr lang="en-AU" sz="20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b="1" dirty="0" smtClean="0"/>
                        <a:t>(72,000)</a:t>
                      </a:r>
                    </a:p>
                  </a:txBody>
                  <a:tcPr/>
                </a:tc>
                <a:extLst>
                  <a:ext uri="{0D108BD9-81ED-4DB2-BD59-A6C34878D82A}">
                    <a16:rowId xmlns:a16="http://schemas.microsoft.com/office/drawing/2014/main" val="1276171666"/>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809821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Lease?</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045579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Lease definition</a:t>
            </a:r>
            <a:endParaRPr lang="en-AU" dirty="0"/>
          </a:p>
        </p:txBody>
      </p:sp>
      <p:sp>
        <p:nvSpPr>
          <p:cNvPr id="3" name="Content Placeholder 2"/>
          <p:cNvSpPr>
            <a:spLocks noGrp="1"/>
          </p:cNvSpPr>
          <p:nvPr>
            <p:ph idx="1"/>
          </p:nvPr>
        </p:nvSpPr>
        <p:spPr/>
        <p:txBody>
          <a:bodyPr>
            <a:noAutofit/>
          </a:bodyPr>
          <a:lstStyle/>
          <a:p>
            <a:pPr marL="0" indent="0">
              <a:buNone/>
            </a:pPr>
            <a:r>
              <a:rPr lang="en-AU" sz="2400" dirty="0" smtClean="0"/>
              <a:t>AASB 117 (extant)</a:t>
            </a:r>
          </a:p>
          <a:p>
            <a:r>
              <a:rPr lang="en-AU" sz="2400" dirty="0"/>
              <a:t>A lease is an agreement whereby the lessor conveys to the </a:t>
            </a:r>
            <a:r>
              <a:rPr lang="en-AU" sz="2400" dirty="0" smtClean="0"/>
              <a:t>lessee in </a:t>
            </a:r>
            <a:r>
              <a:rPr lang="en-AU" sz="2400" dirty="0"/>
              <a:t>return for a payment or series of payments the right to use </a:t>
            </a:r>
            <a:r>
              <a:rPr lang="en-AU" sz="2400" dirty="0" smtClean="0"/>
              <a:t>an asset </a:t>
            </a:r>
            <a:r>
              <a:rPr lang="en-AU" sz="2400" dirty="0"/>
              <a:t>for an agreed period of time.</a:t>
            </a:r>
            <a:endParaRPr lang="en-AU" sz="2400" dirty="0" smtClean="0"/>
          </a:p>
          <a:p>
            <a:endParaRPr lang="en-AU" sz="2400" dirty="0"/>
          </a:p>
          <a:p>
            <a:pPr marL="0" indent="0">
              <a:buNone/>
            </a:pPr>
            <a:r>
              <a:rPr lang="en-AU" sz="2400" dirty="0" smtClean="0"/>
              <a:t>AASB 16 (new)</a:t>
            </a:r>
          </a:p>
          <a:p>
            <a:r>
              <a:rPr lang="en-AU" sz="2400" dirty="0"/>
              <a:t>A lease is a contract or part of a </a:t>
            </a:r>
            <a:r>
              <a:rPr lang="en-AU" sz="2400" dirty="0" smtClean="0"/>
              <a:t>contract that </a:t>
            </a:r>
            <a:r>
              <a:rPr lang="en-AU" sz="2400" dirty="0"/>
              <a:t>conveys the right to </a:t>
            </a:r>
            <a:r>
              <a:rPr lang="en-AU" sz="2400" b="1" u="sng" dirty="0">
                <a:solidFill>
                  <a:srgbClr val="00B0F0"/>
                </a:solidFill>
              </a:rPr>
              <a:t>control the use </a:t>
            </a:r>
            <a:r>
              <a:rPr lang="en-AU" sz="2400" dirty="0" smtClean="0"/>
              <a:t>of an </a:t>
            </a:r>
            <a:r>
              <a:rPr lang="en-AU" sz="2400" b="1" u="sng" dirty="0">
                <a:solidFill>
                  <a:srgbClr val="00B0F0"/>
                </a:solidFill>
              </a:rPr>
              <a:t>identified asset </a:t>
            </a:r>
            <a:r>
              <a:rPr lang="en-AU" sz="2400" dirty="0"/>
              <a:t>for a period of time </a:t>
            </a:r>
            <a:r>
              <a:rPr lang="en-AU" sz="2400" dirty="0" smtClean="0"/>
              <a:t>in exchange </a:t>
            </a:r>
            <a:r>
              <a:rPr lang="en-AU" sz="2400" dirty="0"/>
              <a:t>for </a:t>
            </a:r>
            <a:r>
              <a:rPr lang="en-AU" sz="2400" b="1" u="sng" dirty="0">
                <a:solidFill>
                  <a:srgbClr val="00B0F0"/>
                </a:solidFill>
              </a:rPr>
              <a:t>consideration</a:t>
            </a:r>
            <a:r>
              <a:rPr lang="en-AU" sz="2400" dirty="0"/>
              <a:t>.</a:t>
            </a:r>
            <a:endParaRPr lang="en-AU"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752947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Lease definition (examples)</a:t>
            </a:r>
            <a:endParaRPr lang="en-AU" dirty="0"/>
          </a:p>
        </p:txBody>
      </p:sp>
      <p:sp>
        <p:nvSpPr>
          <p:cNvPr id="3" name="Content Placeholder 2"/>
          <p:cNvSpPr>
            <a:spLocks noGrp="1"/>
          </p:cNvSpPr>
          <p:nvPr>
            <p:ph idx="1"/>
          </p:nvPr>
        </p:nvSpPr>
        <p:spPr>
          <a:xfrm>
            <a:off x="677334" y="1809345"/>
            <a:ext cx="8596668" cy="4232017"/>
          </a:xfrm>
        </p:spPr>
        <p:txBody>
          <a:bodyPr>
            <a:noAutofit/>
          </a:bodyPr>
          <a:lstStyle/>
          <a:p>
            <a:r>
              <a:rPr lang="en-AU" sz="2800" dirty="0" smtClean="0"/>
              <a:t>Land / property</a:t>
            </a:r>
          </a:p>
          <a:p>
            <a:r>
              <a:rPr lang="en-AU" sz="2800" dirty="0" smtClean="0"/>
              <a:t>Vehicles / machinery</a:t>
            </a:r>
          </a:p>
          <a:p>
            <a:r>
              <a:rPr lang="en-AU" sz="2800" dirty="0" smtClean="0"/>
              <a:t>Server / large IT equipment</a:t>
            </a:r>
          </a:p>
          <a:p>
            <a:r>
              <a:rPr lang="en-AU" sz="2800" dirty="0" smtClean="0"/>
              <a:t>Photocopiers</a:t>
            </a:r>
          </a:p>
          <a:p>
            <a:endParaRPr lang="en-AU" sz="2800" dirty="0"/>
          </a:p>
          <a:p>
            <a:r>
              <a:rPr lang="en-AU" sz="2800" dirty="0" smtClean="0"/>
              <a:t>May have to separate a contract</a:t>
            </a:r>
          </a:p>
          <a:p>
            <a:pPr lvl="1"/>
            <a:r>
              <a:rPr lang="en-AU" sz="2400" dirty="0" smtClean="0"/>
              <a:t>Car lease and car maintenance</a:t>
            </a:r>
            <a:endParaRPr lang="en-AU" sz="2400" dirty="0" smtClean="0"/>
          </a:p>
          <a:p>
            <a:pPr lvl="1"/>
            <a:r>
              <a:rPr lang="en-AU" sz="2400" dirty="0" smtClean="0"/>
              <a:t>Photocopier </a:t>
            </a:r>
            <a:r>
              <a:rPr lang="en-AU" sz="2400" dirty="0" smtClean="0"/>
              <a:t>rental including regular servicing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294686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Lease definition</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
        <p:nvSpPr>
          <p:cNvPr id="8" name="TextBox 7"/>
          <p:cNvSpPr txBox="1"/>
          <p:nvPr/>
        </p:nvSpPr>
        <p:spPr>
          <a:xfrm>
            <a:off x="677333" y="2160589"/>
            <a:ext cx="362572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dirty="0" smtClean="0"/>
              <a:t>Is there an identified asset?</a:t>
            </a:r>
            <a:endParaRPr lang="en-AU" dirty="0"/>
          </a:p>
        </p:txBody>
      </p:sp>
      <p:sp>
        <p:nvSpPr>
          <p:cNvPr id="9" name="TextBox 8"/>
          <p:cNvSpPr txBox="1"/>
          <p:nvPr/>
        </p:nvSpPr>
        <p:spPr>
          <a:xfrm>
            <a:off x="677329" y="3091448"/>
            <a:ext cx="362572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dirty="0"/>
              <a:t>Does the lessee obtain </a:t>
            </a:r>
            <a:r>
              <a:rPr lang="en-AU" dirty="0" smtClean="0"/>
              <a:t>all economic </a:t>
            </a:r>
            <a:r>
              <a:rPr lang="en-AU" dirty="0"/>
              <a:t>benefits from </a:t>
            </a:r>
            <a:r>
              <a:rPr lang="en-AU" dirty="0" smtClean="0"/>
              <a:t>the use </a:t>
            </a:r>
            <a:r>
              <a:rPr lang="en-AU" dirty="0"/>
              <a:t>of the asset?</a:t>
            </a:r>
          </a:p>
        </p:txBody>
      </p:sp>
      <p:sp>
        <p:nvSpPr>
          <p:cNvPr id="10" name="TextBox 9"/>
          <p:cNvSpPr txBox="1"/>
          <p:nvPr/>
        </p:nvSpPr>
        <p:spPr>
          <a:xfrm>
            <a:off x="677328" y="4258158"/>
            <a:ext cx="362572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dirty="0"/>
              <a:t>Does the lessee direct the </a:t>
            </a:r>
            <a:r>
              <a:rPr lang="en-AU" dirty="0" smtClean="0"/>
              <a:t>use of </a:t>
            </a:r>
            <a:r>
              <a:rPr lang="en-AU" dirty="0"/>
              <a:t>the asset?</a:t>
            </a:r>
          </a:p>
        </p:txBody>
      </p:sp>
      <p:sp>
        <p:nvSpPr>
          <p:cNvPr id="11" name="TextBox 10"/>
          <p:cNvSpPr txBox="1"/>
          <p:nvPr/>
        </p:nvSpPr>
        <p:spPr>
          <a:xfrm>
            <a:off x="677330" y="5424869"/>
            <a:ext cx="36257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dirty="0"/>
              <a:t>Contract is or contains </a:t>
            </a:r>
            <a:r>
              <a:rPr lang="en-AU" dirty="0" smtClean="0"/>
              <a:t>a lease</a:t>
            </a:r>
            <a:endParaRPr lang="en-AU" dirty="0"/>
          </a:p>
        </p:txBody>
      </p:sp>
      <p:sp>
        <p:nvSpPr>
          <p:cNvPr id="13" name="TextBox 12"/>
          <p:cNvSpPr txBox="1"/>
          <p:nvPr/>
        </p:nvSpPr>
        <p:spPr>
          <a:xfrm>
            <a:off x="6174889" y="2152109"/>
            <a:ext cx="3099113"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AU" dirty="0" smtClean="0"/>
          </a:p>
          <a:p>
            <a:endParaRPr lang="en-AU" dirty="0" smtClean="0"/>
          </a:p>
          <a:p>
            <a:endParaRPr lang="en-AU" dirty="0"/>
          </a:p>
          <a:p>
            <a:endParaRPr lang="en-AU" dirty="0" smtClean="0"/>
          </a:p>
          <a:p>
            <a:r>
              <a:rPr lang="en-AU" dirty="0" smtClean="0"/>
              <a:t>Contract does not contain </a:t>
            </a:r>
            <a:r>
              <a:rPr lang="en-AU" dirty="0"/>
              <a:t>a</a:t>
            </a:r>
          </a:p>
          <a:p>
            <a:r>
              <a:rPr lang="en-AU" dirty="0" smtClean="0"/>
              <a:t>Lease</a:t>
            </a:r>
          </a:p>
          <a:p>
            <a:endParaRPr lang="en-AU" dirty="0"/>
          </a:p>
          <a:p>
            <a:endParaRPr lang="en-AU" dirty="0" smtClean="0"/>
          </a:p>
          <a:p>
            <a:endParaRPr lang="en-AU" dirty="0"/>
          </a:p>
          <a:p>
            <a:endParaRPr lang="en-AU" dirty="0"/>
          </a:p>
        </p:txBody>
      </p:sp>
      <p:cxnSp>
        <p:nvCxnSpPr>
          <p:cNvPr id="15" name="Straight Arrow Connector 14"/>
          <p:cNvCxnSpPr>
            <a:stCxn id="8" idx="2"/>
            <a:endCxn id="9" idx="0"/>
          </p:cNvCxnSpPr>
          <p:nvPr/>
        </p:nvCxnSpPr>
        <p:spPr>
          <a:xfrm flipH="1">
            <a:off x="2490194" y="2529921"/>
            <a:ext cx="2" cy="5615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0" idx="0"/>
          </p:cNvCxnSpPr>
          <p:nvPr/>
        </p:nvCxnSpPr>
        <p:spPr>
          <a:xfrm flipH="1">
            <a:off x="2490193" y="3737779"/>
            <a:ext cx="1" cy="520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1" idx="0"/>
          </p:cNvCxnSpPr>
          <p:nvPr/>
        </p:nvCxnSpPr>
        <p:spPr>
          <a:xfrm>
            <a:off x="2490193" y="4904489"/>
            <a:ext cx="2" cy="5203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p:cNvCxnSpPr>
          <p:nvPr/>
        </p:nvCxnSpPr>
        <p:spPr>
          <a:xfrm>
            <a:off x="4303059" y="2345255"/>
            <a:ext cx="18718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p:cNvCxnSpPr>
          <p:nvPr/>
        </p:nvCxnSpPr>
        <p:spPr>
          <a:xfrm flipV="1">
            <a:off x="4303058" y="3414613"/>
            <a:ext cx="1871831"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3"/>
          </p:cNvCxnSpPr>
          <p:nvPr/>
        </p:nvCxnSpPr>
        <p:spPr>
          <a:xfrm flipV="1">
            <a:off x="4303057" y="4581323"/>
            <a:ext cx="187182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90192" y="2626018"/>
            <a:ext cx="661393" cy="369332"/>
          </a:xfrm>
          <a:prstGeom prst="rect">
            <a:avLst/>
          </a:prstGeom>
          <a:noFill/>
        </p:spPr>
        <p:txBody>
          <a:bodyPr wrap="square" rtlCol="0">
            <a:spAutoFit/>
          </a:bodyPr>
          <a:lstStyle/>
          <a:p>
            <a:r>
              <a:rPr lang="en-AU" dirty="0" smtClean="0"/>
              <a:t>Yes</a:t>
            </a:r>
            <a:endParaRPr lang="en-AU" dirty="0"/>
          </a:p>
        </p:txBody>
      </p:sp>
      <p:sp>
        <p:nvSpPr>
          <p:cNvPr id="27" name="TextBox 26"/>
          <p:cNvSpPr txBox="1"/>
          <p:nvPr/>
        </p:nvSpPr>
        <p:spPr>
          <a:xfrm>
            <a:off x="4908274" y="2387367"/>
            <a:ext cx="661393" cy="369332"/>
          </a:xfrm>
          <a:prstGeom prst="rect">
            <a:avLst/>
          </a:prstGeom>
          <a:noFill/>
        </p:spPr>
        <p:txBody>
          <a:bodyPr wrap="square" rtlCol="0">
            <a:spAutoFit/>
          </a:bodyPr>
          <a:lstStyle/>
          <a:p>
            <a:r>
              <a:rPr lang="en-AU" dirty="0" smtClean="0"/>
              <a:t>No</a:t>
            </a:r>
            <a:endParaRPr lang="en-AU" dirty="0"/>
          </a:p>
        </p:txBody>
      </p:sp>
      <p:sp>
        <p:nvSpPr>
          <p:cNvPr id="28" name="TextBox 27"/>
          <p:cNvSpPr txBox="1"/>
          <p:nvPr/>
        </p:nvSpPr>
        <p:spPr>
          <a:xfrm>
            <a:off x="4889551" y="3463220"/>
            <a:ext cx="661393" cy="369332"/>
          </a:xfrm>
          <a:prstGeom prst="rect">
            <a:avLst/>
          </a:prstGeom>
          <a:noFill/>
        </p:spPr>
        <p:txBody>
          <a:bodyPr wrap="square" rtlCol="0">
            <a:spAutoFit/>
          </a:bodyPr>
          <a:lstStyle/>
          <a:p>
            <a:r>
              <a:rPr lang="en-AU" dirty="0" smtClean="0"/>
              <a:t>No</a:t>
            </a:r>
            <a:endParaRPr lang="en-AU" dirty="0"/>
          </a:p>
        </p:txBody>
      </p:sp>
      <p:sp>
        <p:nvSpPr>
          <p:cNvPr id="29" name="TextBox 28"/>
          <p:cNvSpPr txBox="1"/>
          <p:nvPr/>
        </p:nvSpPr>
        <p:spPr>
          <a:xfrm>
            <a:off x="4908274" y="4594514"/>
            <a:ext cx="661393" cy="369332"/>
          </a:xfrm>
          <a:prstGeom prst="rect">
            <a:avLst/>
          </a:prstGeom>
          <a:noFill/>
        </p:spPr>
        <p:txBody>
          <a:bodyPr wrap="square" rtlCol="0">
            <a:spAutoFit/>
          </a:bodyPr>
          <a:lstStyle/>
          <a:p>
            <a:r>
              <a:rPr lang="en-AU" dirty="0" smtClean="0"/>
              <a:t>No</a:t>
            </a:r>
            <a:endParaRPr lang="en-AU" dirty="0"/>
          </a:p>
        </p:txBody>
      </p:sp>
      <p:sp>
        <p:nvSpPr>
          <p:cNvPr id="30" name="TextBox 29"/>
          <p:cNvSpPr txBox="1"/>
          <p:nvPr/>
        </p:nvSpPr>
        <p:spPr>
          <a:xfrm>
            <a:off x="2560322" y="3829469"/>
            <a:ext cx="661393" cy="369332"/>
          </a:xfrm>
          <a:prstGeom prst="rect">
            <a:avLst/>
          </a:prstGeom>
          <a:noFill/>
        </p:spPr>
        <p:txBody>
          <a:bodyPr wrap="square" rtlCol="0">
            <a:spAutoFit/>
          </a:bodyPr>
          <a:lstStyle/>
          <a:p>
            <a:r>
              <a:rPr lang="en-AU" dirty="0" smtClean="0"/>
              <a:t>Yes</a:t>
            </a:r>
            <a:endParaRPr lang="en-AU" dirty="0"/>
          </a:p>
        </p:txBody>
      </p:sp>
      <p:sp>
        <p:nvSpPr>
          <p:cNvPr id="31" name="TextBox 30"/>
          <p:cNvSpPr txBox="1"/>
          <p:nvPr/>
        </p:nvSpPr>
        <p:spPr>
          <a:xfrm>
            <a:off x="2557129" y="4963846"/>
            <a:ext cx="661393" cy="369332"/>
          </a:xfrm>
          <a:prstGeom prst="rect">
            <a:avLst/>
          </a:prstGeom>
          <a:noFill/>
        </p:spPr>
        <p:txBody>
          <a:bodyPr wrap="square" rtlCol="0">
            <a:spAutoFit/>
          </a:bodyPr>
          <a:lstStyle/>
          <a:p>
            <a:r>
              <a:rPr lang="en-AU" dirty="0" smtClean="0"/>
              <a:t>Yes</a:t>
            </a:r>
            <a:endParaRPr lang="en-AU" dirty="0"/>
          </a:p>
        </p:txBody>
      </p:sp>
    </p:spTree>
    <p:extLst>
      <p:ext uri="{BB962C8B-B14F-4D97-AF65-F5344CB8AC3E}">
        <p14:creationId xmlns:p14="http://schemas.microsoft.com/office/powerpoint/2010/main" val="349775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Autofit/>
          </a:bodyPr>
          <a:lstStyle/>
          <a:p>
            <a:pPr marL="533400" indent="-533400"/>
            <a:r>
              <a:rPr lang="en-US" sz="4400" dirty="0" smtClean="0"/>
              <a:t>Bathrooms</a:t>
            </a:r>
            <a:endParaRPr lang="en-US" sz="4400" dirty="0"/>
          </a:p>
          <a:p>
            <a:pPr marL="533400" indent="-533400"/>
            <a:r>
              <a:rPr lang="en-US" sz="4400" dirty="0" smtClean="0"/>
              <a:t>Food </a:t>
            </a:r>
            <a:r>
              <a:rPr lang="en-US" sz="4400" dirty="0"/>
              <a:t>and </a:t>
            </a:r>
            <a:r>
              <a:rPr lang="en-US" sz="4400" dirty="0"/>
              <a:t>d</a:t>
            </a:r>
            <a:r>
              <a:rPr lang="en-US" sz="4400" dirty="0" smtClean="0"/>
              <a:t>rinks</a:t>
            </a:r>
            <a:endParaRPr lang="en-US" sz="4400" dirty="0"/>
          </a:p>
          <a:p>
            <a:pPr marL="533400" indent="-533400"/>
            <a:r>
              <a:rPr lang="en-US" sz="4400" dirty="0" smtClean="0"/>
              <a:t>Mobile phones</a:t>
            </a:r>
            <a:endParaRPr lang="en-US" sz="4400" dirty="0"/>
          </a:p>
          <a:p>
            <a:pPr marL="533400" indent="-533400"/>
            <a:r>
              <a:rPr lang="en-US" sz="4400" dirty="0" smtClean="0"/>
              <a:t>Slides will be provided</a:t>
            </a:r>
          </a:p>
          <a:p>
            <a:pPr marL="533400" indent="-533400"/>
            <a:r>
              <a:rPr lang="en-US" sz="4400" dirty="0" smtClean="0"/>
              <a:t>Feedback &amp; Questions</a:t>
            </a:r>
            <a:endParaRPr lang="en-US" sz="4400" dirty="0"/>
          </a:p>
        </p:txBody>
      </p:sp>
      <p:sp>
        <p:nvSpPr>
          <p:cNvPr id="5" name="Title 4"/>
          <p:cNvSpPr>
            <a:spLocks noGrp="1"/>
          </p:cNvSpPr>
          <p:nvPr>
            <p:ph type="title"/>
          </p:nvPr>
        </p:nvSpPr>
        <p:spPr/>
        <p:txBody>
          <a:bodyPr/>
          <a:lstStyle/>
          <a:p>
            <a:r>
              <a:rPr lang="en-AU" dirty="0"/>
              <a:t>Housekeeping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30394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 Concession space</a:t>
            </a:r>
            <a:endParaRPr lang="en-AU" dirty="0"/>
          </a:p>
        </p:txBody>
      </p:sp>
      <p:sp>
        <p:nvSpPr>
          <p:cNvPr id="3" name="Content Placeholder 2"/>
          <p:cNvSpPr>
            <a:spLocks noGrp="1"/>
          </p:cNvSpPr>
          <p:nvPr>
            <p:ph idx="1"/>
          </p:nvPr>
        </p:nvSpPr>
        <p:spPr>
          <a:xfrm>
            <a:off x="677334" y="1809345"/>
            <a:ext cx="8596668" cy="4232017"/>
          </a:xfrm>
        </p:spPr>
        <p:txBody>
          <a:bodyPr>
            <a:noAutofit/>
          </a:bodyPr>
          <a:lstStyle/>
          <a:p>
            <a:pPr marL="0" indent="0">
              <a:buNone/>
            </a:pPr>
            <a:r>
              <a:rPr lang="en-AU" sz="2400" dirty="0"/>
              <a:t>A </a:t>
            </a:r>
            <a:r>
              <a:rPr lang="en-AU" sz="2400" dirty="0" smtClean="0"/>
              <a:t>charity (Customer</a:t>
            </a:r>
            <a:r>
              <a:rPr lang="en-AU" sz="2400" dirty="0"/>
              <a:t>) enters into a contract with an airport operator (Supplier) to use a space in the airport to </a:t>
            </a:r>
            <a:r>
              <a:rPr lang="en-AU" sz="2400" dirty="0" smtClean="0"/>
              <a:t>conduct fundraising &amp; marketing for </a:t>
            </a:r>
            <a:r>
              <a:rPr lang="en-AU" sz="2400" dirty="0"/>
              <a:t>a three-year period. The contract states the amount of space and that the space may be located at any one of several boarding areas within the airport. Supplier has the right to change the location of the space allocated to Customer at any time during the period of use. There are minimal costs to Supplier associated with changing the space for the Customer: Customer uses a kiosk (that it owns) that can be moved easily to </a:t>
            </a:r>
            <a:r>
              <a:rPr lang="en-AU" sz="2400" dirty="0" smtClean="0"/>
              <a:t>each location. </a:t>
            </a:r>
            <a:r>
              <a:rPr lang="en-AU" sz="2400" dirty="0"/>
              <a:t>There are many areas in the airport that are available and that would meet the specifications for the space in the contract.</a:t>
            </a:r>
            <a:endParaRPr lang="en-AU"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085550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 Truck Rental</a:t>
            </a:r>
            <a:endParaRPr lang="en-AU" dirty="0"/>
          </a:p>
        </p:txBody>
      </p:sp>
      <p:sp>
        <p:nvSpPr>
          <p:cNvPr id="3" name="Content Placeholder 2"/>
          <p:cNvSpPr>
            <a:spLocks noGrp="1"/>
          </p:cNvSpPr>
          <p:nvPr>
            <p:ph idx="1"/>
          </p:nvPr>
        </p:nvSpPr>
        <p:spPr>
          <a:xfrm>
            <a:off x="677334" y="1361873"/>
            <a:ext cx="8596668" cy="4679490"/>
          </a:xfrm>
        </p:spPr>
        <p:txBody>
          <a:bodyPr>
            <a:noAutofit/>
          </a:bodyPr>
          <a:lstStyle/>
          <a:p>
            <a:pPr marL="0" indent="0">
              <a:buNone/>
            </a:pPr>
            <a:r>
              <a:rPr lang="en-AU" sz="2400" dirty="0"/>
              <a:t>Customer enters into a contract with Supplier for the use of a truck for one week to transport cargo from </a:t>
            </a:r>
            <a:r>
              <a:rPr lang="en-AU" sz="2400" dirty="0" smtClean="0"/>
              <a:t>Sydney to Perth. </a:t>
            </a:r>
            <a:r>
              <a:rPr lang="en-AU" sz="2400" dirty="0"/>
              <a:t>Supplier does not have substitution rights. Only cargo specified in the contract is permitted to be transported on this truck for the period of the contract. The contract specifies a maximum distance that the truck can be driven. Customer is able to choose the details of the journey (speed, route, rest stops, etc.) within the parameters of the contract. Customer does not have the right to continue using the truck after the specified trip is complete. The cargo to be transported, and the timing and location of pick-up in Sydney </a:t>
            </a:r>
            <a:r>
              <a:rPr lang="en-AU" sz="2400" dirty="0" smtClean="0"/>
              <a:t>and </a:t>
            </a:r>
            <a:r>
              <a:rPr lang="en-AU" sz="2400" dirty="0"/>
              <a:t>delivery in Perth</a:t>
            </a:r>
            <a:r>
              <a:rPr lang="en-AU" sz="2400" dirty="0" smtClean="0"/>
              <a:t>, </a:t>
            </a:r>
            <a:r>
              <a:rPr lang="en-AU" sz="2400" dirty="0"/>
              <a:t>are specified in the contract. Customer is responsible for driving the truck from Sydney </a:t>
            </a:r>
            <a:r>
              <a:rPr lang="en-AU" sz="2400" dirty="0" smtClean="0"/>
              <a:t>to </a:t>
            </a:r>
            <a:r>
              <a:rPr lang="en-AU" sz="2400" dirty="0"/>
              <a:t>Perth</a:t>
            </a:r>
            <a:r>
              <a:rPr lang="en-AU" sz="2400" dirty="0" smtClean="0"/>
              <a:t>.</a:t>
            </a:r>
            <a:endParaRPr lang="en-AU"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206589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 IT Network services</a:t>
            </a:r>
            <a:endParaRPr lang="en-AU" dirty="0"/>
          </a:p>
        </p:txBody>
      </p:sp>
      <p:sp>
        <p:nvSpPr>
          <p:cNvPr id="3" name="Content Placeholder 2"/>
          <p:cNvSpPr>
            <a:spLocks noGrp="1"/>
          </p:cNvSpPr>
          <p:nvPr>
            <p:ph idx="1"/>
          </p:nvPr>
        </p:nvSpPr>
        <p:spPr>
          <a:xfrm>
            <a:off x="677334" y="1809345"/>
            <a:ext cx="8596668" cy="4232017"/>
          </a:xfrm>
        </p:spPr>
        <p:txBody>
          <a:bodyPr>
            <a:noAutofit/>
          </a:bodyPr>
          <a:lstStyle/>
          <a:p>
            <a:pPr marL="0" indent="0">
              <a:buNone/>
            </a:pPr>
            <a:r>
              <a:rPr lang="en-AU" sz="2400" dirty="0"/>
              <a:t>Customer enters into a contract with a telecommunications company (Supplier) for network services for two years. The contract requires Supplier to supply network services that meet a specified quality level. In order to provide the services, Supplier installs and configures servers at Customer’s premises—Supplier determines the speed and quality of data transportation in the network using the servers. Supplier can reconfigure or replace the servers when needed to continuously provide the quality of network services defined in the contract. Customer does not operate the servers or make any significant decisions about their use.</a:t>
            </a:r>
            <a:endParaRPr lang="en-AU"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762361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 IT Network services</a:t>
            </a:r>
            <a:endParaRPr lang="en-AU" dirty="0"/>
          </a:p>
        </p:txBody>
      </p:sp>
      <p:sp>
        <p:nvSpPr>
          <p:cNvPr id="3" name="Content Placeholder 2"/>
          <p:cNvSpPr>
            <a:spLocks noGrp="1"/>
          </p:cNvSpPr>
          <p:nvPr>
            <p:ph idx="1"/>
          </p:nvPr>
        </p:nvSpPr>
        <p:spPr>
          <a:xfrm>
            <a:off x="677334" y="1809345"/>
            <a:ext cx="8596668" cy="4232017"/>
          </a:xfrm>
        </p:spPr>
        <p:txBody>
          <a:bodyPr>
            <a:noAutofit/>
          </a:bodyPr>
          <a:lstStyle/>
          <a:p>
            <a:pPr marL="0" indent="0">
              <a:buNone/>
            </a:pPr>
            <a:r>
              <a:rPr lang="en-AU" sz="2400" dirty="0"/>
              <a:t>Customer enters into a contract with an information technology company (Supplier) for the use of an identified server for three years. Supplier delivers and installs the server at Customer’s premises in accordance with Customer’s instructions, and provides repair and maintenance services for the server, as needed, throughout the period of use. Supplier substitutes the server only in the case of malfunction. Customer decides which data to store on the server and how to integrate the server within its operations. Customer can change its decisions in this regard throughout the period of use.</a:t>
            </a:r>
            <a:endParaRPr lang="en-AU"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242530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Exceptions</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003337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Exception – short term leases</a:t>
            </a:r>
            <a:endParaRPr lang="en-AU" dirty="0"/>
          </a:p>
        </p:txBody>
      </p:sp>
      <p:sp>
        <p:nvSpPr>
          <p:cNvPr id="3" name="Content Placeholder 2"/>
          <p:cNvSpPr>
            <a:spLocks noGrp="1"/>
          </p:cNvSpPr>
          <p:nvPr>
            <p:ph idx="1"/>
          </p:nvPr>
        </p:nvSpPr>
        <p:spPr/>
        <p:txBody>
          <a:bodyPr>
            <a:normAutofit/>
          </a:bodyPr>
          <a:lstStyle/>
          <a:p>
            <a:r>
              <a:rPr lang="en-AU" sz="2800" dirty="0" smtClean="0"/>
              <a:t>Leases of less than 12 months</a:t>
            </a:r>
          </a:p>
          <a:p>
            <a:r>
              <a:rPr lang="en-AU" sz="2800" dirty="0" smtClean="0"/>
              <a:t>Option period included where ‘</a:t>
            </a:r>
            <a:r>
              <a:rPr lang="en-AU" sz="2800" b="1" u="sng" dirty="0" smtClean="0">
                <a:solidFill>
                  <a:srgbClr val="00B0F0"/>
                </a:solidFill>
              </a:rPr>
              <a:t>reasonably certain</a:t>
            </a:r>
            <a:r>
              <a:rPr lang="en-AU" sz="2800" dirty="0" smtClean="0"/>
              <a:t>’ to exercise</a:t>
            </a:r>
          </a:p>
          <a:p>
            <a:endParaRPr lang="en-AU" sz="2800" dirty="0"/>
          </a:p>
          <a:p>
            <a:pPr lvl="1"/>
            <a:r>
              <a:rPr lang="en-AU" sz="2600" dirty="0" smtClean="0"/>
              <a:t>Then account </a:t>
            </a:r>
            <a:r>
              <a:rPr lang="en-AU" sz="2600" dirty="0"/>
              <a:t>for leases similar to current operating leases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882293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Exception – low value assets</a:t>
            </a:r>
            <a:endParaRPr lang="en-AU" dirty="0"/>
          </a:p>
        </p:txBody>
      </p:sp>
      <p:sp>
        <p:nvSpPr>
          <p:cNvPr id="3" name="Content Placeholder 2"/>
          <p:cNvSpPr>
            <a:spLocks noGrp="1"/>
          </p:cNvSpPr>
          <p:nvPr>
            <p:ph idx="1"/>
          </p:nvPr>
        </p:nvSpPr>
        <p:spPr/>
        <p:txBody>
          <a:bodyPr>
            <a:normAutofit/>
          </a:bodyPr>
          <a:lstStyle/>
          <a:p>
            <a:r>
              <a:rPr lang="en-AU" sz="2400" dirty="0"/>
              <a:t>“Low value” is not defined in the accounting standard, however </a:t>
            </a:r>
            <a:r>
              <a:rPr lang="en-AU" sz="2400" dirty="0" smtClean="0"/>
              <a:t>is below about $5,000 </a:t>
            </a:r>
          </a:p>
          <a:p>
            <a:r>
              <a:rPr lang="en-AU" sz="2400" dirty="0" smtClean="0"/>
              <a:t>The </a:t>
            </a:r>
            <a:r>
              <a:rPr lang="en-AU" sz="2400" dirty="0"/>
              <a:t>low value election can be made on a lease-by-lease </a:t>
            </a:r>
            <a:r>
              <a:rPr lang="en-AU" sz="2400" dirty="0" smtClean="0"/>
              <a:t>basis</a:t>
            </a:r>
          </a:p>
          <a:p>
            <a:r>
              <a:rPr lang="en-AU" sz="2400" dirty="0" smtClean="0"/>
              <a:t>A computer is a low value asset</a:t>
            </a:r>
          </a:p>
          <a:p>
            <a:r>
              <a:rPr lang="en-AU" sz="2400" dirty="0" smtClean="0"/>
              <a:t>A car is not a low value asset</a:t>
            </a:r>
            <a:endParaRPr lang="en-AU" sz="2400" dirty="0"/>
          </a:p>
          <a:p>
            <a:endParaRPr lang="en-AU" sz="2400" dirty="0" smtClean="0"/>
          </a:p>
          <a:p>
            <a:r>
              <a:rPr lang="en-AU" sz="2400" dirty="0"/>
              <a:t>Account for </a:t>
            </a:r>
            <a:r>
              <a:rPr lang="en-AU" sz="2400" dirty="0" smtClean="0"/>
              <a:t>low value leases </a:t>
            </a:r>
            <a:r>
              <a:rPr lang="en-AU" sz="2400" dirty="0"/>
              <a:t>similar to current operating leases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2068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Accounting Entries</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355263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Accounting Entries</a:t>
            </a:r>
          </a:p>
        </p:txBody>
      </p:sp>
      <p:sp>
        <p:nvSpPr>
          <p:cNvPr id="3" name="Content Placeholder 2"/>
          <p:cNvSpPr>
            <a:spLocks noGrp="1"/>
          </p:cNvSpPr>
          <p:nvPr>
            <p:ph idx="1"/>
          </p:nvPr>
        </p:nvSpPr>
        <p:spPr/>
        <p:txBody>
          <a:bodyPr>
            <a:normAutofit fontScale="92500" lnSpcReduction="10000"/>
          </a:bodyPr>
          <a:lstStyle/>
          <a:p>
            <a:r>
              <a:rPr lang="en-AU" dirty="0"/>
              <a:t>Initial Recognition</a:t>
            </a:r>
          </a:p>
          <a:p>
            <a:pPr lvl="1"/>
            <a:r>
              <a:rPr lang="en-AU" dirty="0"/>
              <a:t>The leased asset is recognised as  a right to use asset with a corresponding lease liability on the balance sheet</a:t>
            </a:r>
          </a:p>
          <a:p>
            <a:r>
              <a:rPr lang="en-AU" dirty="0"/>
              <a:t>Initial Measurement</a:t>
            </a:r>
          </a:p>
          <a:p>
            <a:pPr lvl="1"/>
            <a:r>
              <a:rPr lang="en-AU" dirty="0"/>
              <a:t>Lease liability = present value of outstanding lease payments </a:t>
            </a:r>
          </a:p>
          <a:p>
            <a:pPr lvl="1"/>
            <a:r>
              <a:rPr lang="en-AU" dirty="0"/>
              <a:t>The leased asset is measured at “cost”</a:t>
            </a:r>
          </a:p>
          <a:p>
            <a:pPr lvl="1"/>
            <a:r>
              <a:rPr lang="en-AU" dirty="0"/>
              <a:t>“Cost” = the lease liability + lease payments already made</a:t>
            </a:r>
          </a:p>
          <a:p>
            <a:pPr marL="0" indent="0">
              <a:buNone/>
            </a:pPr>
            <a:r>
              <a:rPr lang="en-AU" sz="1600" dirty="0" smtClean="0"/>
              <a:t>			- </a:t>
            </a:r>
            <a:r>
              <a:rPr lang="en-AU" sz="1600" dirty="0"/>
              <a:t>lease incentives received + Lessee’s initial direct costs </a:t>
            </a:r>
          </a:p>
          <a:p>
            <a:pPr marL="0" indent="0">
              <a:buNone/>
            </a:pPr>
            <a:r>
              <a:rPr lang="en-AU" sz="1600" dirty="0" smtClean="0"/>
              <a:t>	</a:t>
            </a:r>
            <a:r>
              <a:rPr lang="en-AU" sz="1600" dirty="0"/>
              <a:t>		+ Lessee’s estimated dismantling costs</a:t>
            </a:r>
          </a:p>
          <a:p>
            <a:pPr marL="800100" lvl="2" indent="0">
              <a:buNone/>
            </a:pPr>
            <a:r>
              <a:rPr lang="en-AU" sz="1600" dirty="0" smtClean="0"/>
              <a:t>All </a:t>
            </a:r>
            <a:r>
              <a:rPr lang="en-AU" sz="1600" dirty="0"/>
              <a:t>at Commencement date.</a:t>
            </a:r>
          </a:p>
          <a:p>
            <a:pPr marL="800100" lvl="2" indent="0">
              <a:buNone/>
            </a:pPr>
            <a:r>
              <a:rPr lang="en-AU" sz="1600" dirty="0" smtClean="0"/>
              <a:t>Existing </a:t>
            </a:r>
            <a:r>
              <a:rPr lang="en-AU" sz="1600" dirty="0"/>
              <a:t>leases require prior period restatement or the cumulative effect on initial application is recorded as an adjustment to retained earnings</a:t>
            </a:r>
            <a:r>
              <a:rPr lang="en-AU" sz="1600" dirty="0" smtClean="0"/>
              <a:t>.</a:t>
            </a:r>
            <a:endParaRPr lang="en-AU"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46633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Accounting </a:t>
            </a:r>
            <a:r>
              <a:rPr lang="en-AU" dirty="0" smtClean="0"/>
              <a:t>Entries – Lease liability</a:t>
            </a:r>
            <a:endParaRPr lang="en-AU" dirty="0"/>
          </a:p>
        </p:txBody>
      </p:sp>
      <p:sp>
        <p:nvSpPr>
          <p:cNvPr id="3" name="Content Placeholder 2"/>
          <p:cNvSpPr>
            <a:spLocks noGrp="1"/>
          </p:cNvSpPr>
          <p:nvPr>
            <p:ph sz="half" idx="1"/>
          </p:nvPr>
        </p:nvSpPr>
        <p:spPr/>
        <p:txBody>
          <a:bodyPr>
            <a:normAutofit/>
          </a:bodyPr>
          <a:lstStyle/>
          <a:p>
            <a:pPr marL="0" indent="0">
              <a:buNone/>
            </a:pPr>
            <a:r>
              <a:rPr lang="en-AU" sz="2800" b="1" dirty="0" smtClean="0"/>
              <a:t>Include</a:t>
            </a:r>
          </a:p>
          <a:p>
            <a:endParaRPr lang="en-AU" sz="2400" dirty="0"/>
          </a:p>
          <a:p>
            <a:r>
              <a:rPr lang="en-AU" sz="2400" dirty="0" smtClean="0"/>
              <a:t>Fixed payments</a:t>
            </a:r>
          </a:p>
          <a:p>
            <a:r>
              <a:rPr lang="en-AU" sz="2400" dirty="0" smtClean="0"/>
              <a:t>Optional payments that are reasonably certain</a:t>
            </a:r>
          </a:p>
          <a:p>
            <a:r>
              <a:rPr lang="en-AU" sz="2400" dirty="0" smtClean="0"/>
              <a:t>Residual value guarantee</a:t>
            </a:r>
            <a:endParaRPr lang="en-AU" sz="2400" dirty="0"/>
          </a:p>
        </p:txBody>
      </p:sp>
      <p:sp>
        <p:nvSpPr>
          <p:cNvPr id="4" name="Content Placeholder 3"/>
          <p:cNvSpPr>
            <a:spLocks noGrp="1"/>
          </p:cNvSpPr>
          <p:nvPr>
            <p:ph sz="half" idx="2"/>
          </p:nvPr>
        </p:nvSpPr>
        <p:spPr/>
        <p:txBody>
          <a:bodyPr>
            <a:noAutofit/>
          </a:bodyPr>
          <a:lstStyle/>
          <a:p>
            <a:pPr marL="0" indent="0">
              <a:buNone/>
            </a:pPr>
            <a:r>
              <a:rPr lang="en-AU" sz="2800" b="1" dirty="0" smtClean="0"/>
              <a:t>Exclude</a:t>
            </a:r>
          </a:p>
          <a:p>
            <a:endParaRPr lang="en-AU" sz="2800" dirty="0"/>
          </a:p>
          <a:p>
            <a:r>
              <a:rPr lang="en-AU" sz="2800" dirty="0" smtClean="0"/>
              <a:t>Variable lease payments – i.e. linked to sales</a:t>
            </a:r>
          </a:p>
          <a:p>
            <a:r>
              <a:rPr lang="en-AU" sz="2800" dirty="0" smtClean="0"/>
              <a:t>Optional payments not reasonably certain</a:t>
            </a:r>
          </a:p>
          <a:p>
            <a:r>
              <a:rPr lang="en-AU" sz="2800" dirty="0" smtClean="0"/>
              <a:t>Service payments</a:t>
            </a:r>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648109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Alastair Abbott</a:t>
            </a:r>
            <a:endParaRPr lang="en-AU" dirty="0"/>
          </a:p>
        </p:txBody>
      </p:sp>
      <p:sp>
        <p:nvSpPr>
          <p:cNvPr id="5" name="Content Placeholder 4"/>
          <p:cNvSpPr>
            <a:spLocks noGrp="1"/>
          </p:cNvSpPr>
          <p:nvPr>
            <p:ph idx="1"/>
          </p:nvPr>
        </p:nvSpPr>
        <p:spPr>
          <a:xfrm>
            <a:off x="677334" y="2160589"/>
            <a:ext cx="7767419" cy="3880773"/>
          </a:xfrm>
        </p:spPr>
        <p:txBody>
          <a:bodyPr>
            <a:normAutofit/>
          </a:bodyPr>
          <a:lstStyle/>
          <a:p>
            <a:r>
              <a:rPr lang="en-AU" dirty="0" smtClean="0"/>
              <a:t>Joined </a:t>
            </a:r>
            <a:r>
              <a:rPr lang="en-AU" b="1" dirty="0" smtClean="0"/>
              <a:t>Australian Audit in 2008</a:t>
            </a:r>
            <a:r>
              <a:rPr lang="en-AU" dirty="0" smtClean="0"/>
              <a:t>, rising to position of Director in 2014</a:t>
            </a:r>
          </a:p>
          <a:p>
            <a:r>
              <a:rPr lang="en-AU" dirty="0" smtClean="0"/>
              <a:t>Completed </a:t>
            </a:r>
            <a:r>
              <a:rPr lang="en-AU" dirty="0"/>
              <a:t>his undergraduate studies at the University of Western Australia followed by the </a:t>
            </a:r>
            <a:r>
              <a:rPr lang="en-AU" b="1" dirty="0"/>
              <a:t>Chartered Accounting </a:t>
            </a:r>
            <a:r>
              <a:rPr lang="en-AU" dirty="0"/>
              <a:t>program. </a:t>
            </a:r>
            <a:endParaRPr lang="en-AU" dirty="0" smtClean="0"/>
          </a:p>
          <a:p>
            <a:r>
              <a:rPr lang="en-AU" dirty="0" smtClean="0"/>
              <a:t>Completed </a:t>
            </a:r>
            <a:r>
              <a:rPr lang="en-AU" dirty="0"/>
              <a:t>a </a:t>
            </a:r>
            <a:r>
              <a:rPr lang="en-AU" b="1" dirty="0"/>
              <a:t>Masters of Forensic Accounting </a:t>
            </a:r>
            <a:r>
              <a:rPr lang="en-AU" dirty="0"/>
              <a:t>through the University of Wollongong. </a:t>
            </a:r>
            <a:endParaRPr lang="en-AU" dirty="0" smtClean="0"/>
          </a:p>
          <a:p>
            <a:r>
              <a:rPr lang="en-AU" dirty="0" smtClean="0"/>
              <a:t>Has </a:t>
            </a:r>
            <a:r>
              <a:rPr lang="en-AU" dirty="0"/>
              <a:t>broad experience across all types of audits, from the smaller trust accounts, variable outgoings and strata companies through to financial statement audits for large companies, charities and financial service licensees</a:t>
            </a:r>
            <a:r>
              <a:rPr lang="en-AU" dirty="0" smtClean="0"/>
              <a:t>.</a:t>
            </a:r>
          </a:p>
          <a:p>
            <a:r>
              <a:rPr lang="en-AU" dirty="0" smtClean="0"/>
              <a:t>Volunteers on the board of a charity in Perth</a:t>
            </a:r>
          </a:p>
          <a:p>
            <a:pPr marL="0" indent="0" algn="ctr">
              <a:buNone/>
            </a:pPr>
            <a:r>
              <a:rPr lang="en-AU" dirty="0" smtClean="0">
                <a:hlinkClick r:id="rId2"/>
              </a:rPr>
              <a:t>Alastair@ausaudit.com.au</a:t>
            </a:r>
            <a:r>
              <a:rPr lang="en-AU" dirty="0" smtClean="0"/>
              <a:t> | 08 9218 9922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7939" y="1756899"/>
            <a:ext cx="3134061" cy="5101102"/>
          </a:xfrm>
          <a:prstGeom prst="rect">
            <a:avLst/>
          </a:prstGeom>
        </p:spPr>
      </p:pic>
      <p:sp>
        <p:nvSpPr>
          <p:cNvPr id="3" name="TextBox 2"/>
          <p:cNvSpPr txBox="1"/>
          <p:nvPr/>
        </p:nvSpPr>
        <p:spPr>
          <a:xfrm>
            <a:off x="677334" y="1163137"/>
            <a:ext cx="6702412" cy="646331"/>
          </a:xfrm>
          <a:prstGeom prst="rect">
            <a:avLst/>
          </a:prstGeom>
          <a:noFill/>
        </p:spPr>
        <p:txBody>
          <a:bodyPr wrap="square" rtlCol="0">
            <a:spAutoFit/>
          </a:bodyPr>
          <a:lstStyle/>
          <a:p>
            <a:r>
              <a:rPr lang="en-AU" dirty="0"/>
              <a:t>CA, </a:t>
            </a:r>
            <a:r>
              <a:rPr lang="en-AU" dirty="0" err="1"/>
              <a:t>B.Comm</a:t>
            </a:r>
            <a:r>
              <a:rPr lang="en-AU" dirty="0"/>
              <a:t>., </a:t>
            </a:r>
            <a:r>
              <a:rPr lang="en-AU" dirty="0" err="1"/>
              <a:t>GradDipCA</a:t>
            </a:r>
            <a:r>
              <a:rPr lang="en-AU" dirty="0"/>
              <a:t>, M. Forensic Accounting, MAICD, Registered Company Auditor, Registered Self-Managed Super Fund </a:t>
            </a:r>
            <a:r>
              <a:rPr lang="en-AU" dirty="0" smtClean="0"/>
              <a:t>Auditor</a:t>
            </a:r>
            <a:endParaRPr lang="en-AU" dirty="0"/>
          </a:p>
        </p:txBody>
      </p:sp>
    </p:spTree>
    <p:extLst>
      <p:ext uri="{BB962C8B-B14F-4D97-AF65-F5344CB8AC3E}">
        <p14:creationId xmlns:p14="http://schemas.microsoft.com/office/powerpoint/2010/main" val="524789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Present value </a:t>
            </a:r>
            <a:r>
              <a:rPr lang="en-AU" dirty="0" smtClean="0"/>
              <a:t>of </a:t>
            </a:r>
            <a:r>
              <a:rPr lang="en-AU" dirty="0"/>
              <a:t>outstanding lease payments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5" name="Content Placeholder 3"/>
          <p:cNvPicPr>
            <a:picLocks noGrp="1" noChangeAspect="1"/>
          </p:cNvPicPr>
          <p:nvPr>
            <p:ph idx="1"/>
          </p:nvPr>
        </p:nvPicPr>
        <p:blipFill>
          <a:blip r:embed="rId3"/>
          <a:stretch>
            <a:fillRect/>
          </a:stretch>
        </p:blipFill>
        <p:spPr>
          <a:xfrm>
            <a:off x="2133078" y="2160588"/>
            <a:ext cx="5685882" cy="3881437"/>
          </a:xfrm>
          <a:prstGeom prst="rect">
            <a:avLst/>
          </a:prstGeom>
        </p:spPr>
      </p:pic>
    </p:spTree>
    <p:extLst>
      <p:ext uri="{BB962C8B-B14F-4D97-AF65-F5344CB8AC3E}">
        <p14:creationId xmlns:p14="http://schemas.microsoft.com/office/powerpoint/2010/main" val="2364141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Subsequent measurement</a:t>
            </a:r>
          </a:p>
        </p:txBody>
      </p:sp>
      <p:sp>
        <p:nvSpPr>
          <p:cNvPr id="3" name="Content Placeholder 2"/>
          <p:cNvSpPr>
            <a:spLocks noGrp="1"/>
          </p:cNvSpPr>
          <p:nvPr>
            <p:ph idx="1"/>
          </p:nvPr>
        </p:nvSpPr>
        <p:spPr/>
        <p:txBody>
          <a:bodyPr/>
          <a:lstStyle/>
          <a:p>
            <a:r>
              <a:rPr lang="en-AU" dirty="0"/>
              <a:t>Right to use asset </a:t>
            </a:r>
          </a:p>
          <a:p>
            <a:r>
              <a:rPr lang="en-AU" dirty="0"/>
              <a:t>Default treatment</a:t>
            </a:r>
          </a:p>
          <a:p>
            <a:endParaRPr lang="en-AU" dirty="0"/>
          </a:p>
          <a:p>
            <a:endParaRPr lang="en-AU" dirty="0"/>
          </a:p>
          <a:p>
            <a:endParaRPr lang="en-AU" dirty="0"/>
          </a:p>
          <a:p>
            <a:r>
              <a:rPr lang="en-AU" dirty="0"/>
              <a:t>if fair value model applied on non lease investment property then the fair value of the right to use asset must be estimated</a:t>
            </a:r>
          </a:p>
          <a:p>
            <a:r>
              <a:rPr lang="en-AU" dirty="0"/>
              <a:t>You may choose the Property Plant &amp; Equipment option and revalue the right to use asset according to AASB </a:t>
            </a:r>
            <a:r>
              <a:rPr lang="en-AU" dirty="0" smtClean="0"/>
              <a:t>16</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5" name="Picture 4"/>
          <p:cNvPicPr>
            <a:picLocks noChangeAspect="1"/>
          </p:cNvPicPr>
          <p:nvPr/>
        </p:nvPicPr>
        <p:blipFill>
          <a:blip r:embed="rId3"/>
          <a:stretch>
            <a:fillRect/>
          </a:stretch>
        </p:blipFill>
        <p:spPr>
          <a:xfrm>
            <a:off x="2001520" y="2951323"/>
            <a:ext cx="5124450" cy="1190625"/>
          </a:xfrm>
          <a:prstGeom prst="rect">
            <a:avLst/>
          </a:prstGeom>
        </p:spPr>
      </p:pic>
    </p:spTree>
    <p:extLst>
      <p:ext uri="{BB962C8B-B14F-4D97-AF65-F5344CB8AC3E}">
        <p14:creationId xmlns:p14="http://schemas.microsoft.com/office/powerpoint/2010/main" val="3427707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Subsequent measurement</a:t>
            </a:r>
          </a:p>
        </p:txBody>
      </p:sp>
      <p:sp>
        <p:nvSpPr>
          <p:cNvPr id="3" name="Content Placeholder 2"/>
          <p:cNvSpPr>
            <a:spLocks noGrp="1"/>
          </p:cNvSpPr>
          <p:nvPr>
            <p:ph idx="1"/>
          </p:nvPr>
        </p:nvSpPr>
        <p:spPr/>
        <p:txBody>
          <a:bodyPr>
            <a:normAutofit lnSpcReduction="10000"/>
          </a:bodyPr>
          <a:lstStyle/>
          <a:p>
            <a:r>
              <a:rPr lang="en-AU" dirty="0"/>
              <a:t>Lease liability</a:t>
            </a:r>
          </a:p>
          <a:p>
            <a:endParaRPr lang="en-AU" dirty="0"/>
          </a:p>
          <a:p>
            <a:endParaRPr lang="en-AU" dirty="0"/>
          </a:p>
          <a:p>
            <a:endParaRPr lang="en-AU" dirty="0"/>
          </a:p>
          <a:p>
            <a:endParaRPr lang="en-AU" dirty="0"/>
          </a:p>
          <a:p>
            <a:r>
              <a:rPr lang="en-AU" dirty="0"/>
              <a:t>Lease liability re-measurements are caused by changes in future lease payments </a:t>
            </a:r>
          </a:p>
          <a:p>
            <a:r>
              <a:rPr lang="en-AU" dirty="0"/>
              <a:t>Change in lease term option</a:t>
            </a:r>
          </a:p>
          <a:p>
            <a:r>
              <a:rPr lang="en-AU" dirty="0"/>
              <a:t>Purchase option change</a:t>
            </a:r>
          </a:p>
          <a:p>
            <a:r>
              <a:rPr lang="en-AU" dirty="0"/>
              <a:t>Changes to expected residual payment amount</a:t>
            </a:r>
          </a:p>
          <a:p>
            <a:r>
              <a:rPr lang="en-AU" dirty="0"/>
              <a:t>Changes in future lease payment </a:t>
            </a:r>
            <a:r>
              <a:rPr lang="en-AU" dirty="0" smtClean="0"/>
              <a:t>amounts</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5" name="Picture 4"/>
          <p:cNvPicPr>
            <a:picLocks noChangeAspect="1"/>
          </p:cNvPicPr>
          <p:nvPr/>
        </p:nvPicPr>
        <p:blipFill>
          <a:blip r:embed="rId3"/>
          <a:stretch>
            <a:fillRect/>
          </a:stretch>
        </p:blipFill>
        <p:spPr>
          <a:xfrm>
            <a:off x="2001520" y="2480926"/>
            <a:ext cx="5447607" cy="1472959"/>
          </a:xfrm>
          <a:prstGeom prst="rect">
            <a:avLst/>
          </a:prstGeom>
        </p:spPr>
      </p:pic>
    </p:spTree>
    <p:extLst>
      <p:ext uri="{BB962C8B-B14F-4D97-AF65-F5344CB8AC3E}">
        <p14:creationId xmlns:p14="http://schemas.microsoft.com/office/powerpoint/2010/main" val="2189452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Implementation</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385856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Practical expedients on transition</a:t>
            </a:r>
            <a:endParaRPr lang="en-AU" dirty="0"/>
          </a:p>
        </p:txBody>
      </p:sp>
      <p:sp>
        <p:nvSpPr>
          <p:cNvPr id="3" name="Content Placeholder 2"/>
          <p:cNvSpPr>
            <a:spLocks noGrp="1"/>
          </p:cNvSpPr>
          <p:nvPr>
            <p:ph idx="1"/>
          </p:nvPr>
        </p:nvSpPr>
        <p:spPr/>
        <p:txBody>
          <a:bodyPr>
            <a:normAutofit/>
          </a:bodyPr>
          <a:lstStyle/>
          <a:p>
            <a:r>
              <a:rPr lang="en-AU" sz="2800" dirty="0" smtClean="0"/>
              <a:t>Lessee choice of two methods</a:t>
            </a:r>
          </a:p>
          <a:p>
            <a:endParaRPr lang="en-AU" sz="2800" dirty="0" smtClean="0"/>
          </a:p>
          <a:p>
            <a:r>
              <a:rPr lang="en-AU" sz="2800" b="1" dirty="0" smtClean="0"/>
              <a:t>Full </a:t>
            </a:r>
            <a:r>
              <a:rPr lang="en-AU" sz="2800" b="1" dirty="0"/>
              <a:t>retrospective </a:t>
            </a:r>
            <a:r>
              <a:rPr lang="en-AU" sz="2800" dirty="0"/>
              <a:t>– restatement of comparatives </a:t>
            </a:r>
            <a:r>
              <a:rPr lang="en-AU" sz="2800" dirty="0" smtClean="0"/>
              <a:t>in accordance </a:t>
            </a:r>
            <a:r>
              <a:rPr lang="en-AU" sz="2800" dirty="0"/>
              <a:t>with AASB 108</a:t>
            </a:r>
          </a:p>
          <a:p>
            <a:r>
              <a:rPr lang="en-AU" sz="2800" b="1" dirty="0" smtClean="0"/>
              <a:t>Modified </a:t>
            </a:r>
            <a:r>
              <a:rPr lang="en-AU" sz="2800" b="1" dirty="0"/>
              <a:t>retrospective </a:t>
            </a:r>
            <a:r>
              <a:rPr lang="en-AU" sz="2800" dirty="0"/>
              <a:t>– do not restate comparatives</a:t>
            </a:r>
            <a:r>
              <a:rPr lang="en-AU" sz="2800" dirty="0" smtClean="0"/>
              <a:t>. </a:t>
            </a:r>
          </a:p>
          <a:p>
            <a:pPr lvl="1"/>
            <a:r>
              <a:rPr lang="en-AU" sz="2400" dirty="0" smtClean="0"/>
              <a:t>Cumulative </a:t>
            </a:r>
            <a:r>
              <a:rPr lang="en-AU" sz="2400" dirty="0"/>
              <a:t>effect of adopting AASB 16 is recognised </a:t>
            </a:r>
            <a:r>
              <a:rPr lang="en-AU" sz="2400" dirty="0" smtClean="0"/>
              <a:t>as an </a:t>
            </a:r>
            <a:r>
              <a:rPr lang="en-AU" sz="2400" dirty="0"/>
              <a:t>adjustment to equity on date of initial application.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915134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Practical expedients on transition</a:t>
            </a:r>
            <a:endParaRPr lang="en-AU" dirty="0"/>
          </a:p>
        </p:txBody>
      </p:sp>
      <p:sp>
        <p:nvSpPr>
          <p:cNvPr id="3" name="Content Placeholder 2"/>
          <p:cNvSpPr>
            <a:spLocks noGrp="1"/>
          </p:cNvSpPr>
          <p:nvPr>
            <p:ph idx="1"/>
          </p:nvPr>
        </p:nvSpPr>
        <p:spPr/>
        <p:txBody>
          <a:bodyPr/>
          <a:lstStyle/>
          <a:p>
            <a:pPr marL="0" indent="0">
              <a:buNone/>
            </a:pPr>
            <a:r>
              <a:rPr lang="en-AU" b="1" dirty="0" smtClean="0"/>
              <a:t>Only available where you do not restate comparatives:</a:t>
            </a:r>
          </a:p>
          <a:p>
            <a:endParaRPr lang="en-AU" dirty="0"/>
          </a:p>
          <a:p>
            <a:r>
              <a:rPr lang="en-AU" dirty="0" smtClean="0"/>
              <a:t>Leases ending &lt;12 months – no adjustment required</a:t>
            </a:r>
          </a:p>
          <a:p>
            <a:r>
              <a:rPr lang="en-AU" dirty="0" smtClean="0"/>
              <a:t>Simplified right of use measurement – based on outstanding lease liability</a:t>
            </a:r>
          </a:p>
          <a:p>
            <a:r>
              <a:rPr lang="en-AU" dirty="0" smtClean="0"/>
              <a:t>Discount rates – portfolio basis</a:t>
            </a:r>
          </a:p>
          <a:p>
            <a:r>
              <a:rPr lang="en-AU" dirty="0" smtClean="0"/>
              <a:t>Onerous leases – no impairment testing</a:t>
            </a:r>
          </a:p>
          <a:p>
            <a:r>
              <a:rPr lang="en-AU" dirty="0" smtClean="0"/>
              <a:t>Initial direct costs not required</a:t>
            </a:r>
          </a:p>
          <a:p>
            <a:r>
              <a:rPr lang="en-AU" dirty="0" smtClean="0"/>
              <a:t>Finance leases – no adjustment required</a:t>
            </a:r>
          </a:p>
          <a:p>
            <a:r>
              <a:rPr lang="en-AU" dirty="0" smtClean="0"/>
              <a:t>Use of hindsight – RE exercising options</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29028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965982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matters</a:t>
            </a:r>
            <a:endParaRPr lang="en-AU" dirty="0"/>
          </a:p>
        </p:txBody>
      </p:sp>
      <p:sp>
        <p:nvSpPr>
          <p:cNvPr id="3" name="Content Placeholder 2"/>
          <p:cNvSpPr>
            <a:spLocks noGrp="1"/>
          </p:cNvSpPr>
          <p:nvPr>
            <p:ph idx="1"/>
          </p:nvPr>
        </p:nvSpPr>
        <p:spPr/>
        <p:txBody>
          <a:bodyPr>
            <a:normAutofit/>
          </a:bodyPr>
          <a:lstStyle/>
          <a:p>
            <a:r>
              <a:rPr lang="en-AU" sz="3200" dirty="0" smtClean="0"/>
              <a:t>Sale and leaseback – no longer can provide ‘off balance sheet’ financing</a:t>
            </a:r>
          </a:p>
          <a:p>
            <a:r>
              <a:rPr lang="en-AU" sz="3200" dirty="0" smtClean="0"/>
              <a:t>Sublease arrangements – become more complicated</a:t>
            </a:r>
          </a:p>
          <a:p>
            <a:r>
              <a:rPr lang="en-AU" sz="3200" dirty="0" smtClean="0"/>
              <a:t>Peppercorn lease accounting – temporarily postponed – available for early adoption</a:t>
            </a:r>
          </a:p>
          <a:p>
            <a:pPr lvl="1"/>
            <a:r>
              <a:rPr lang="en-AU" sz="2800" dirty="0" smtClean="0"/>
              <a:t>Significantly below market value</a:t>
            </a:r>
            <a:endParaRPr lang="en-AU"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349002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next?</a:t>
            </a:r>
            <a:endParaRPr lang="en-AU" dirty="0"/>
          </a:p>
        </p:txBody>
      </p:sp>
      <p:sp>
        <p:nvSpPr>
          <p:cNvPr id="3" name="Content Placeholder 2"/>
          <p:cNvSpPr>
            <a:spLocks noGrp="1"/>
          </p:cNvSpPr>
          <p:nvPr>
            <p:ph idx="1"/>
          </p:nvPr>
        </p:nvSpPr>
        <p:spPr/>
        <p:txBody>
          <a:bodyPr>
            <a:normAutofit/>
          </a:bodyPr>
          <a:lstStyle/>
          <a:p>
            <a:r>
              <a:rPr lang="en-AU" sz="2400" dirty="0" smtClean="0"/>
              <a:t>Pause …. Breathe … relax</a:t>
            </a:r>
          </a:p>
          <a:p>
            <a:pPr lvl="1"/>
            <a:r>
              <a:rPr lang="en-AU" sz="2000" dirty="0" smtClean="0"/>
              <a:t>Make a plan</a:t>
            </a:r>
          </a:p>
          <a:p>
            <a:pPr lvl="1"/>
            <a:endParaRPr lang="en-AU" sz="2000" dirty="0"/>
          </a:p>
          <a:p>
            <a:r>
              <a:rPr lang="en-AU" sz="2400" dirty="0" smtClean="0"/>
              <a:t>Prepare a lease schedule of all leases and their significant terms</a:t>
            </a:r>
          </a:p>
          <a:p>
            <a:r>
              <a:rPr lang="en-AU" sz="2400" dirty="0" smtClean="0"/>
              <a:t>Educate staff and all accounting team</a:t>
            </a:r>
          </a:p>
          <a:p>
            <a:r>
              <a:rPr lang="en-AU" sz="2400" dirty="0" smtClean="0"/>
              <a:t>Discuss application approach with external accountants and auditors</a:t>
            </a:r>
          </a:p>
          <a:p>
            <a:r>
              <a:rPr lang="en-AU" sz="2400" dirty="0" smtClean="0"/>
              <a:t>Discuss and minute accounting policy choices with the board</a:t>
            </a:r>
          </a:p>
          <a:p>
            <a:endParaRPr lang="en-AU" sz="2400" dirty="0" smtClean="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252080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 more information</a:t>
            </a:r>
            <a:endParaRPr lang="en-AU" dirty="0"/>
          </a:p>
        </p:txBody>
      </p:sp>
      <p:sp>
        <p:nvSpPr>
          <p:cNvPr id="3" name="Content Placeholder 2"/>
          <p:cNvSpPr>
            <a:spLocks noGrp="1"/>
          </p:cNvSpPr>
          <p:nvPr>
            <p:ph idx="1"/>
          </p:nvPr>
        </p:nvSpPr>
        <p:spPr/>
        <p:txBody>
          <a:bodyPr>
            <a:noAutofit/>
          </a:bodyPr>
          <a:lstStyle/>
          <a:p>
            <a:r>
              <a:rPr lang="en-AU" sz="2800" dirty="0" smtClean="0"/>
              <a:t>Read the standard – </a:t>
            </a:r>
            <a:r>
              <a:rPr lang="en-AU" sz="2800" dirty="0" smtClean="0">
                <a:hlinkClick r:id="rId2"/>
              </a:rPr>
              <a:t>www.aasb.gov.au</a:t>
            </a:r>
            <a:endParaRPr lang="en-AU" sz="2800" dirty="0" smtClean="0"/>
          </a:p>
          <a:p>
            <a:pPr lvl="1"/>
            <a:r>
              <a:rPr lang="en-AU" sz="2400" dirty="0" smtClean="0"/>
              <a:t>Extra material including basis for conclusions and illustrative examples</a:t>
            </a:r>
          </a:p>
          <a:p>
            <a:r>
              <a:rPr lang="en-AU" sz="2800" dirty="0" smtClean="0"/>
              <a:t>Training seminars &amp; guidance material</a:t>
            </a:r>
          </a:p>
          <a:p>
            <a:r>
              <a:rPr lang="en-AU" sz="2800" dirty="0"/>
              <a:t>Our Newsletter </a:t>
            </a:r>
            <a:r>
              <a:rPr lang="en-AU" sz="2800" dirty="0" smtClean="0"/>
              <a:t>– </a:t>
            </a:r>
            <a:r>
              <a:rPr lang="en-AU" sz="2800" dirty="0" smtClean="0">
                <a:hlinkClick r:id="rId3"/>
              </a:rPr>
              <a:t>www.australianaudit.com.au/newsletter</a:t>
            </a:r>
            <a:endParaRPr lang="en-AU" sz="2800" dirty="0" smtClean="0"/>
          </a:p>
          <a:p>
            <a:r>
              <a:rPr lang="en-AU" sz="2800" dirty="0" smtClean="0"/>
              <a:t>Speak to your accounting advisers and auditors</a:t>
            </a:r>
          </a:p>
          <a:p>
            <a:r>
              <a:rPr lang="en-AU" sz="2800" dirty="0" smtClean="0"/>
              <a:t>Make a plan and give yourself enough time</a:t>
            </a:r>
            <a:endParaRPr lang="en-AU" sz="2800" dirty="0"/>
          </a:p>
          <a:p>
            <a:endParaRPr lang="en-AU"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675524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Disclaimer</a:t>
            </a:r>
            <a:endParaRPr lang="en-AU" dirty="0"/>
          </a:p>
        </p:txBody>
      </p:sp>
      <p:sp>
        <p:nvSpPr>
          <p:cNvPr id="5" name="Content Placeholder 4"/>
          <p:cNvSpPr>
            <a:spLocks noGrp="1"/>
          </p:cNvSpPr>
          <p:nvPr>
            <p:ph idx="1"/>
          </p:nvPr>
        </p:nvSpPr>
        <p:spPr/>
        <p:txBody>
          <a:bodyPr>
            <a:noAutofit/>
          </a:bodyPr>
          <a:lstStyle/>
          <a:p>
            <a:r>
              <a:rPr lang="en-AU" sz="2800" dirty="0" smtClean="0"/>
              <a:t>This presentation is for your general information only, and should not be taken as specific financial or business advice. You should not act, or refrain from acting, on the basis of this presentation alone, without seeking specific advice from your advisers.</a:t>
            </a:r>
          </a:p>
          <a:p>
            <a:r>
              <a:rPr lang="en-AU" sz="2800" dirty="0" smtClean="0"/>
              <a:t>Nevertheless, this presentation has been carefully prepared based on the information available at the time of the presentation.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9269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4" name="Text Placeholder 3"/>
          <p:cNvSpPr>
            <a:spLocks noGrp="1"/>
          </p:cNvSpPr>
          <p:nvPr>
            <p:ph type="body" idx="1"/>
          </p:nvPr>
        </p:nvSpPr>
        <p:spPr/>
        <p:txBody>
          <a:bodyPr/>
          <a:lstStyle/>
          <a:p>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01519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 away </a:t>
            </a:r>
            <a:r>
              <a:rPr lang="en-AU" dirty="0" smtClean="0"/>
              <a:t>message</a:t>
            </a:r>
            <a:endParaRPr lang="en-AU" dirty="0"/>
          </a:p>
        </p:txBody>
      </p:sp>
      <p:sp>
        <p:nvSpPr>
          <p:cNvPr id="3" name="Content Placeholder 2"/>
          <p:cNvSpPr>
            <a:spLocks noGrp="1"/>
          </p:cNvSpPr>
          <p:nvPr>
            <p:ph idx="1"/>
          </p:nvPr>
        </p:nvSpPr>
        <p:spPr>
          <a:xfrm>
            <a:off x="677334" y="2354094"/>
            <a:ext cx="8596668" cy="3687268"/>
          </a:xfrm>
        </p:spPr>
        <p:txBody>
          <a:bodyPr>
            <a:noAutofit/>
          </a:bodyPr>
          <a:lstStyle/>
          <a:p>
            <a:r>
              <a:rPr lang="en-AU" sz="2800" dirty="0" smtClean="0"/>
              <a:t>Lease accounting is very different to before</a:t>
            </a:r>
          </a:p>
          <a:p>
            <a:endParaRPr lang="en-AU" sz="2800" dirty="0"/>
          </a:p>
          <a:p>
            <a:r>
              <a:rPr lang="en-AU" sz="2800" dirty="0" smtClean="0"/>
              <a:t>At very least, make a schedule of all your leases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187927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 for your attendance</a:t>
            </a:r>
            <a:endParaRPr lang="en-AU" dirty="0"/>
          </a:p>
        </p:txBody>
      </p:sp>
      <p:sp>
        <p:nvSpPr>
          <p:cNvPr id="3" name="Content Placeholder 2"/>
          <p:cNvSpPr>
            <a:spLocks noGrp="1"/>
          </p:cNvSpPr>
          <p:nvPr>
            <p:ph idx="1"/>
          </p:nvPr>
        </p:nvSpPr>
        <p:spPr/>
        <p:txBody>
          <a:bodyPr/>
          <a:lstStyle/>
          <a:p>
            <a:r>
              <a:rPr lang="en-AU" dirty="0" smtClean="0"/>
              <a:t>Australian Audit is a specialist audit firm of Chartered Accountants. With offices in the Perth CBD, we look forward to hearing how we can assist with your audit requirements.</a:t>
            </a:r>
          </a:p>
          <a:p>
            <a:endParaRPr lang="en-AU" dirty="0"/>
          </a:p>
          <a:p>
            <a:r>
              <a:rPr lang="en-AU" dirty="0" smtClean="0">
                <a:hlinkClick r:id="rId3"/>
              </a:rPr>
              <a:t>info@ausaudit.com.au</a:t>
            </a:r>
            <a:endParaRPr lang="en-AU" dirty="0" smtClean="0"/>
          </a:p>
          <a:p>
            <a:r>
              <a:rPr lang="en-AU" dirty="0" smtClean="0"/>
              <a:t>08 9218 9922</a:t>
            </a:r>
          </a:p>
          <a:p>
            <a:r>
              <a:rPr lang="en-AU" dirty="0" smtClean="0"/>
              <a:t>Level 8, 251 St Georges </a:t>
            </a:r>
            <a:r>
              <a:rPr lang="en-AU" dirty="0" err="1" smtClean="0"/>
              <a:t>Tce</a:t>
            </a:r>
            <a:r>
              <a:rPr lang="en-AU" dirty="0" smtClean="0"/>
              <a:t/>
            </a:r>
            <a:br>
              <a:rPr lang="en-AU" dirty="0" smtClean="0"/>
            </a:br>
            <a:r>
              <a:rPr lang="en-AU" dirty="0" smtClean="0"/>
              <a:t>Perth  WA  6000</a:t>
            </a:r>
          </a:p>
          <a:p>
            <a:endParaRPr lang="en-AU"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7368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 of this session</a:t>
            </a:r>
            <a:endParaRPr lang="en-AU" dirty="0"/>
          </a:p>
        </p:txBody>
      </p:sp>
      <p:sp>
        <p:nvSpPr>
          <p:cNvPr id="3" name="Content Placeholder 2"/>
          <p:cNvSpPr>
            <a:spLocks noGrp="1"/>
          </p:cNvSpPr>
          <p:nvPr>
            <p:ph idx="1"/>
          </p:nvPr>
        </p:nvSpPr>
        <p:spPr/>
        <p:txBody>
          <a:bodyPr>
            <a:normAutofit/>
          </a:bodyPr>
          <a:lstStyle/>
          <a:p>
            <a:r>
              <a:rPr lang="en-AU" sz="2800" dirty="0" smtClean="0"/>
              <a:t>Introduction to this change – who, when, why</a:t>
            </a:r>
          </a:p>
          <a:p>
            <a:r>
              <a:rPr lang="en-AU" sz="2800" dirty="0" smtClean="0"/>
              <a:t>Status Quo</a:t>
            </a:r>
          </a:p>
          <a:p>
            <a:r>
              <a:rPr lang="en-AU" sz="2800" dirty="0" smtClean="0"/>
              <a:t>What is a lease</a:t>
            </a:r>
          </a:p>
          <a:p>
            <a:r>
              <a:rPr lang="en-AU" sz="2800" dirty="0" smtClean="0"/>
              <a:t>Exceptions</a:t>
            </a:r>
          </a:p>
          <a:p>
            <a:r>
              <a:rPr lang="en-AU" sz="2800" dirty="0" smtClean="0"/>
              <a:t>Accounting entries</a:t>
            </a:r>
          </a:p>
          <a:p>
            <a:r>
              <a:rPr lang="en-AU" sz="2800" dirty="0" smtClean="0"/>
              <a:t>Implementation</a:t>
            </a:r>
          </a:p>
          <a:p>
            <a:r>
              <a:rPr lang="en-AU" sz="2800" dirty="0" smtClean="0"/>
              <a:t>Examples</a:t>
            </a:r>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4336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a:t>
            </a:r>
            <a:endParaRPr lang="en-AU" dirty="0"/>
          </a:p>
        </p:txBody>
      </p:sp>
      <p:sp>
        <p:nvSpPr>
          <p:cNvPr id="3" name="Content Placeholder 2"/>
          <p:cNvSpPr>
            <a:spLocks noGrp="1"/>
          </p:cNvSpPr>
          <p:nvPr>
            <p:ph idx="1"/>
          </p:nvPr>
        </p:nvSpPr>
        <p:spPr/>
        <p:txBody>
          <a:bodyPr>
            <a:normAutofit/>
          </a:bodyPr>
          <a:lstStyle/>
          <a:p>
            <a:r>
              <a:rPr lang="en-AU" sz="2400" dirty="0" smtClean="0"/>
              <a:t>Under </a:t>
            </a:r>
            <a:r>
              <a:rPr lang="en-AU" sz="2400" dirty="0"/>
              <a:t>the current accounting standard, the obligation to make future payments under an operating lease arrangement is not included on the balance sheet even though the </a:t>
            </a:r>
            <a:r>
              <a:rPr lang="en-AU" sz="2400" dirty="0" smtClean="0"/>
              <a:t>entity </a:t>
            </a:r>
            <a:r>
              <a:rPr lang="en-AU" sz="2400" dirty="0"/>
              <a:t>is committed to those future expenditures. </a:t>
            </a:r>
          </a:p>
          <a:p>
            <a:r>
              <a:rPr lang="en-AU" sz="2400" dirty="0"/>
              <a:t>The concern of many stakeholders was that this did not give an accurate reflection of the </a:t>
            </a:r>
            <a:r>
              <a:rPr lang="en-AU" sz="2400" dirty="0" smtClean="0"/>
              <a:t>entity’s </a:t>
            </a:r>
            <a:r>
              <a:rPr lang="en-AU" sz="2400" dirty="0"/>
              <a:t>true financial position</a:t>
            </a:r>
            <a:r>
              <a:rPr lang="en-AU" sz="2400" dirty="0" smtClean="0"/>
              <a:t>. </a:t>
            </a:r>
          </a:p>
          <a:p>
            <a:endParaRPr lang="en-AU" sz="2400" dirty="0"/>
          </a:p>
          <a:p>
            <a:r>
              <a:rPr lang="en-AU" sz="2400" dirty="0" smtClean="0"/>
              <a:t>Example: Borders bookstore collapsed in 2011 – lease commitments were roughly 7 times higher than reported debt</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780239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Timeline</a:t>
            </a:r>
            <a:endParaRPr lang="en-AU" dirty="0"/>
          </a:p>
        </p:txBody>
      </p:sp>
      <p:sp>
        <p:nvSpPr>
          <p:cNvPr id="3" name="Content Placeholder 2"/>
          <p:cNvSpPr>
            <a:spLocks noGrp="1"/>
          </p:cNvSpPr>
          <p:nvPr>
            <p:ph idx="1"/>
          </p:nvPr>
        </p:nvSpPr>
        <p:spPr/>
        <p:txBody>
          <a:bodyPr>
            <a:normAutofit/>
          </a:bodyPr>
          <a:lstStyle/>
          <a:p>
            <a:r>
              <a:rPr lang="en-AU" sz="2400" dirty="0" smtClean="0"/>
              <a:t>February 2016 – AASB16 issued</a:t>
            </a:r>
          </a:p>
          <a:p>
            <a:r>
              <a:rPr lang="en-AU" sz="2400" dirty="0" smtClean="0"/>
              <a:t>1 January 2019 – applicable for years beginning on or after</a:t>
            </a:r>
          </a:p>
          <a:p>
            <a:r>
              <a:rPr lang="en-AU" sz="2400" dirty="0" smtClean="0"/>
              <a:t>Your current financial statements need to disclose the expected impact</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93157961"/>
              </p:ext>
            </p:extLst>
          </p:nvPr>
        </p:nvGraphicFramePr>
        <p:xfrm>
          <a:off x="677334" y="4091707"/>
          <a:ext cx="8309649" cy="1949655"/>
        </p:xfrm>
        <a:graphic>
          <a:graphicData uri="http://schemas.openxmlformats.org/drawingml/2006/table">
            <a:tbl>
              <a:tblPr firstRow="1" bandRow="1">
                <a:tableStyleId>{5C22544A-7EE6-4342-B048-85BDC9FD1C3A}</a:tableStyleId>
              </a:tblPr>
              <a:tblGrid>
                <a:gridCol w="2769883">
                  <a:extLst>
                    <a:ext uri="{9D8B030D-6E8A-4147-A177-3AD203B41FA5}">
                      <a16:colId xmlns:a16="http://schemas.microsoft.com/office/drawing/2014/main" val="3799722744"/>
                    </a:ext>
                  </a:extLst>
                </a:gridCol>
                <a:gridCol w="2769883">
                  <a:extLst>
                    <a:ext uri="{9D8B030D-6E8A-4147-A177-3AD203B41FA5}">
                      <a16:colId xmlns:a16="http://schemas.microsoft.com/office/drawing/2014/main" val="3264043241"/>
                    </a:ext>
                  </a:extLst>
                </a:gridCol>
                <a:gridCol w="2769883">
                  <a:extLst>
                    <a:ext uri="{9D8B030D-6E8A-4147-A177-3AD203B41FA5}">
                      <a16:colId xmlns:a16="http://schemas.microsoft.com/office/drawing/2014/main" val="1553951294"/>
                    </a:ext>
                  </a:extLst>
                </a:gridCol>
              </a:tblGrid>
              <a:tr h="389931">
                <a:tc>
                  <a:txBody>
                    <a:bodyPr/>
                    <a:lstStyle/>
                    <a:p>
                      <a:endParaRPr lang="en-AU" dirty="0"/>
                    </a:p>
                  </a:txBody>
                  <a:tcPr/>
                </a:tc>
                <a:tc>
                  <a:txBody>
                    <a:bodyPr/>
                    <a:lstStyle/>
                    <a:p>
                      <a:r>
                        <a:rPr lang="en-AU" dirty="0" smtClean="0"/>
                        <a:t>December Year End</a:t>
                      </a:r>
                      <a:endParaRPr lang="en-AU" dirty="0"/>
                    </a:p>
                  </a:txBody>
                  <a:tcPr/>
                </a:tc>
                <a:tc>
                  <a:txBody>
                    <a:bodyPr/>
                    <a:lstStyle/>
                    <a:p>
                      <a:r>
                        <a:rPr lang="en-AU" dirty="0" smtClean="0"/>
                        <a:t>June Year End</a:t>
                      </a:r>
                      <a:endParaRPr lang="en-AU" dirty="0"/>
                    </a:p>
                  </a:txBody>
                  <a:tcPr/>
                </a:tc>
                <a:extLst>
                  <a:ext uri="{0D108BD9-81ED-4DB2-BD59-A6C34878D82A}">
                    <a16:rowId xmlns:a16="http://schemas.microsoft.com/office/drawing/2014/main" val="2559631635"/>
                  </a:ext>
                </a:extLst>
              </a:tr>
              <a:tr h="389931">
                <a:tc>
                  <a:txBody>
                    <a:bodyPr/>
                    <a:lstStyle/>
                    <a:p>
                      <a:r>
                        <a:rPr lang="en-AU" dirty="0" smtClean="0"/>
                        <a:t>Comparative period*</a:t>
                      </a:r>
                      <a:endParaRPr lang="en-AU" dirty="0"/>
                    </a:p>
                  </a:txBody>
                  <a:tcPr/>
                </a:tc>
                <a:tc>
                  <a:txBody>
                    <a:bodyPr/>
                    <a:lstStyle/>
                    <a:p>
                      <a:r>
                        <a:rPr lang="en-AU" dirty="0" smtClean="0"/>
                        <a:t>2018 year</a:t>
                      </a:r>
                      <a:endParaRPr lang="en-AU" dirty="0"/>
                    </a:p>
                  </a:txBody>
                  <a:tcPr/>
                </a:tc>
                <a:tc>
                  <a:txBody>
                    <a:bodyPr/>
                    <a:lstStyle/>
                    <a:p>
                      <a:r>
                        <a:rPr lang="en-AU" dirty="0" smtClean="0"/>
                        <a:t>18/19 year</a:t>
                      </a:r>
                      <a:endParaRPr lang="en-AU" dirty="0"/>
                    </a:p>
                  </a:txBody>
                  <a:tcPr/>
                </a:tc>
                <a:extLst>
                  <a:ext uri="{0D108BD9-81ED-4DB2-BD59-A6C34878D82A}">
                    <a16:rowId xmlns:a16="http://schemas.microsoft.com/office/drawing/2014/main" val="1484065525"/>
                  </a:ext>
                </a:extLst>
              </a:tr>
              <a:tr h="389931">
                <a:tc>
                  <a:txBody>
                    <a:bodyPr/>
                    <a:lstStyle/>
                    <a:p>
                      <a:r>
                        <a:rPr lang="en-AU" dirty="0" smtClean="0"/>
                        <a:t>Initial application</a:t>
                      </a:r>
                      <a:r>
                        <a:rPr lang="en-AU" baseline="0" dirty="0" smtClean="0"/>
                        <a:t> date</a:t>
                      </a:r>
                      <a:endParaRPr lang="en-AU" dirty="0"/>
                    </a:p>
                  </a:txBody>
                  <a:tcPr/>
                </a:tc>
                <a:tc>
                  <a:txBody>
                    <a:bodyPr/>
                    <a:lstStyle/>
                    <a:p>
                      <a:r>
                        <a:rPr lang="en-AU" dirty="0" smtClean="0"/>
                        <a:t>1 January 2019</a:t>
                      </a:r>
                      <a:endParaRPr lang="en-AU" dirty="0"/>
                    </a:p>
                  </a:txBody>
                  <a:tcPr/>
                </a:tc>
                <a:tc>
                  <a:txBody>
                    <a:bodyPr/>
                    <a:lstStyle/>
                    <a:p>
                      <a:r>
                        <a:rPr lang="en-AU" dirty="0" smtClean="0"/>
                        <a:t>1 July 2019</a:t>
                      </a:r>
                      <a:endParaRPr lang="en-AU" dirty="0"/>
                    </a:p>
                  </a:txBody>
                  <a:tcPr/>
                </a:tc>
                <a:extLst>
                  <a:ext uri="{0D108BD9-81ED-4DB2-BD59-A6C34878D82A}">
                    <a16:rowId xmlns:a16="http://schemas.microsoft.com/office/drawing/2014/main" val="1307389577"/>
                  </a:ext>
                </a:extLst>
              </a:tr>
              <a:tr h="389931">
                <a:tc>
                  <a:txBody>
                    <a:bodyPr/>
                    <a:lstStyle/>
                    <a:p>
                      <a:r>
                        <a:rPr lang="en-AU" dirty="0" smtClean="0"/>
                        <a:t>Effective year ending</a:t>
                      </a:r>
                      <a:endParaRPr lang="en-AU" dirty="0"/>
                    </a:p>
                  </a:txBody>
                  <a:tcPr/>
                </a:tc>
                <a:tc>
                  <a:txBody>
                    <a:bodyPr/>
                    <a:lstStyle/>
                    <a:p>
                      <a:r>
                        <a:rPr lang="en-AU" dirty="0" smtClean="0"/>
                        <a:t>December 2019</a:t>
                      </a:r>
                      <a:endParaRPr lang="en-AU" dirty="0"/>
                    </a:p>
                  </a:txBody>
                  <a:tcPr/>
                </a:tc>
                <a:tc>
                  <a:txBody>
                    <a:bodyPr/>
                    <a:lstStyle/>
                    <a:p>
                      <a:r>
                        <a:rPr lang="en-AU" dirty="0" smtClean="0"/>
                        <a:t>June 2020</a:t>
                      </a:r>
                      <a:endParaRPr lang="en-AU" dirty="0"/>
                    </a:p>
                  </a:txBody>
                  <a:tcPr/>
                </a:tc>
                <a:extLst>
                  <a:ext uri="{0D108BD9-81ED-4DB2-BD59-A6C34878D82A}">
                    <a16:rowId xmlns:a16="http://schemas.microsoft.com/office/drawing/2014/main" val="346815865"/>
                  </a:ext>
                </a:extLst>
              </a:tr>
              <a:tr h="389931">
                <a:tc gridSpan="3">
                  <a:txBody>
                    <a:bodyPr/>
                    <a:lstStyle/>
                    <a:p>
                      <a:r>
                        <a:rPr lang="en-AU" dirty="0" smtClean="0"/>
                        <a:t>*if retrospective application</a:t>
                      </a:r>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910765077"/>
                  </a:ext>
                </a:extLst>
              </a:tr>
            </a:tbl>
          </a:graphicData>
        </a:graphic>
      </p:graphicFrame>
    </p:spTree>
    <p:extLst>
      <p:ext uri="{BB962C8B-B14F-4D97-AF65-F5344CB8AC3E}">
        <p14:creationId xmlns:p14="http://schemas.microsoft.com/office/powerpoint/2010/main" val="61951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is impacted?</a:t>
            </a:r>
            <a:endParaRPr lang="en-AU" dirty="0"/>
          </a:p>
        </p:txBody>
      </p:sp>
      <p:sp>
        <p:nvSpPr>
          <p:cNvPr id="3" name="Content Placeholder 2"/>
          <p:cNvSpPr>
            <a:spLocks noGrp="1"/>
          </p:cNvSpPr>
          <p:nvPr>
            <p:ph idx="1"/>
          </p:nvPr>
        </p:nvSpPr>
        <p:spPr>
          <a:xfrm>
            <a:off x="677334" y="1760707"/>
            <a:ext cx="8596668" cy="4280656"/>
          </a:xfrm>
        </p:spPr>
        <p:txBody>
          <a:bodyPr>
            <a:normAutofit fontScale="92500" lnSpcReduction="20000"/>
          </a:bodyPr>
          <a:lstStyle/>
          <a:p>
            <a:r>
              <a:rPr lang="en-AU" sz="2200" dirty="0" smtClean="0"/>
              <a:t>This is the new normal for accounting, and will impact most organisations</a:t>
            </a:r>
          </a:p>
          <a:p>
            <a:r>
              <a:rPr lang="en-AU" sz="2200" dirty="0"/>
              <a:t>There is a common misconception among some NFPs that produce </a:t>
            </a:r>
            <a:r>
              <a:rPr lang="en-AU" sz="2200" b="1" dirty="0"/>
              <a:t>special purpose financial reports</a:t>
            </a:r>
            <a:r>
              <a:rPr lang="en-AU" sz="2200" dirty="0"/>
              <a:t>, that the new standards will not apply to them </a:t>
            </a:r>
          </a:p>
          <a:p>
            <a:pPr lvl="1"/>
            <a:r>
              <a:rPr lang="en-AU" dirty="0"/>
              <a:t>as they do not consider themselves to be reporting entities. </a:t>
            </a:r>
          </a:p>
          <a:p>
            <a:pPr lvl="1"/>
            <a:r>
              <a:rPr lang="en-AU" dirty="0"/>
              <a:t>As such, they believe that they can “pick and choose” which accounting standards they should apply</a:t>
            </a:r>
            <a:r>
              <a:rPr lang="en-AU" dirty="0" smtClean="0"/>
              <a:t>.</a:t>
            </a:r>
          </a:p>
          <a:p>
            <a:r>
              <a:rPr lang="en-AU" sz="2200" dirty="0" smtClean="0"/>
              <a:t>AASB16 will apply (at least on a recognition and measurement basis) if:</a:t>
            </a:r>
          </a:p>
          <a:p>
            <a:pPr lvl="1"/>
            <a:r>
              <a:rPr lang="en-AU" dirty="0" smtClean="0"/>
              <a:t>For financial statements to be ‘true and fair’</a:t>
            </a:r>
          </a:p>
          <a:p>
            <a:pPr lvl="1"/>
            <a:r>
              <a:rPr lang="en-AU" dirty="0" smtClean="0"/>
              <a:t>Applying AASB101</a:t>
            </a:r>
          </a:p>
          <a:p>
            <a:pPr lvl="1"/>
            <a:r>
              <a:rPr lang="en-AU" dirty="0" smtClean="0"/>
              <a:t>Preparing general purpose financial reports</a:t>
            </a:r>
          </a:p>
          <a:p>
            <a:pPr lvl="1"/>
            <a:r>
              <a:rPr lang="en-AU" dirty="0" smtClean="0"/>
              <a:t>Required to ‘comply with Australian Accounting Standards’</a:t>
            </a:r>
          </a:p>
          <a:p>
            <a:pPr lvl="1"/>
            <a:r>
              <a:rPr lang="en-AU" dirty="0" smtClean="0"/>
              <a:t>Incorporated Associations &amp; ACNC </a:t>
            </a:r>
            <a:r>
              <a:rPr lang="en-AU" dirty="0" smtClean="0"/>
              <a:t>(&gt;$</a:t>
            </a:r>
            <a:r>
              <a:rPr lang="en-AU" dirty="0" smtClean="0"/>
              <a:t>250k turnover)</a:t>
            </a:r>
          </a:p>
          <a:p>
            <a:pPr lvl="1"/>
            <a:r>
              <a:rPr lang="en-AU" dirty="0" smtClean="0"/>
              <a:t>All Aboriginal </a:t>
            </a:r>
            <a:r>
              <a:rPr lang="en-AU" dirty="0" smtClean="0"/>
              <a:t>Corporations</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911692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is impacted?</a:t>
            </a:r>
            <a:endParaRPr lang="en-AU" dirty="0"/>
          </a:p>
        </p:txBody>
      </p:sp>
      <p:sp>
        <p:nvSpPr>
          <p:cNvPr id="3" name="Content Placeholder 2"/>
          <p:cNvSpPr>
            <a:spLocks noGrp="1"/>
          </p:cNvSpPr>
          <p:nvPr>
            <p:ph idx="1"/>
          </p:nvPr>
        </p:nvSpPr>
        <p:spPr/>
        <p:txBody>
          <a:bodyPr>
            <a:noAutofit/>
          </a:bodyPr>
          <a:lstStyle/>
          <a:p>
            <a:r>
              <a:rPr lang="en-AU" sz="2400" dirty="0" smtClean="0"/>
              <a:t>Lessor accounting</a:t>
            </a:r>
          </a:p>
          <a:p>
            <a:pPr lvl="1"/>
            <a:r>
              <a:rPr lang="en-AU" sz="2000" dirty="0" smtClean="0"/>
              <a:t>No significant changes</a:t>
            </a:r>
          </a:p>
          <a:p>
            <a:endParaRPr lang="en-AU" sz="2400" dirty="0"/>
          </a:p>
          <a:p>
            <a:r>
              <a:rPr lang="en-AU" sz="2400" dirty="0" smtClean="0"/>
              <a:t>Lessee accounting</a:t>
            </a:r>
          </a:p>
          <a:p>
            <a:pPr lvl="1"/>
            <a:r>
              <a:rPr lang="en-AU" sz="2000" dirty="0" smtClean="0"/>
              <a:t>Former operating leases capitalised like finance leases</a:t>
            </a:r>
          </a:p>
          <a:p>
            <a:pPr lvl="1"/>
            <a:r>
              <a:rPr lang="en-AU" sz="2000" dirty="0" smtClean="0"/>
              <a:t>Balance sheet – increased assets and liabilities</a:t>
            </a:r>
          </a:p>
          <a:p>
            <a:pPr lvl="1"/>
            <a:r>
              <a:rPr lang="en-AU" sz="2000" dirty="0" smtClean="0"/>
              <a:t>Income statement – decrease in operating expenses, increase in finance costs</a:t>
            </a:r>
          </a:p>
          <a:p>
            <a:pPr lvl="1"/>
            <a:r>
              <a:rPr lang="en-AU" sz="2000" dirty="0" smtClean="0"/>
              <a:t>Statement of cash flows – decrease in operating cash flows, increase in financing cash flows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89355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2E83C3"/>
      </a:accent1>
      <a:accent2>
        <a:srgbClr val="5FCBEF"/>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577</TotalTime>
  <Words>2429</Words>
  <Application>Microsoft Office PowerPoint</Application>
  <PresentationFormat>Widescreen</PresentationFormat>
  <Paragraphs>373</Paragraphs>
  <Slides>42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 3</vt:lpstr>
      <vt:lpstr>Facet</vt:lpstr>
      <vt:lpstr>AASB 16 : Leases</vt:lpstr>
      <vt:lpstr>Housekeeping</vt:lpstr>
      <vt:lpstr>Alastair Abbott</vt:lpstr>
      <vt:lpstr>Disclaimer</vt:lpstr>
      <vt:lpstr>Outline of this session</vt:lpstr>
      <vt:lpstr>Context</vt:lpstr>
      <vt:lpstr>Timeline</vt:lpstr>
      <vt:lpstr>Who is impacted?</vt:lpstr>
      <vt:lpstr>Who is impacted?</vt:lpstr>
      <vt:lpstr>Status Quo</vt:lpstr>
      <vt:lpstr>Status quo – current lease accounting</vt:lpstr>
      <vt:lpstr>Example</vt:lpstr>
      <vt:lpstr>Example – income statement impact</vt:lpstr>
      <vt:lpstr>Example – balance sheet impact</vt:lpstr>
      <vt:lpstr>Example – cash flow statement impact</vt:lpstr>
      <vt:lpstr>What is a Lease?</vt:lpstr>
      <vt:lpstr>Lease definition</vt:lpstr>
      <vt:lpstr>Lease definition (examples)</vt:lpstr>
      <vt:lpstr>Lease definition</vt:lpstr>
      <vt:lpstr>Example – Concession space</vt:lpstr>
      <vt:lpstr>Example – Truck Rental</vt:lpstr>
      <vt:lpstr>Example – IT Network services</vt:lpstr>
      <vt:lpstr>Example – IT Network services</vt:lpstr>
      <vt:lpstr>Exceptions</vt:lpstr>
      <vt:lpstr>Exception – short term leases</vt:lpstr>
      <vt:lpstr>Exception – low value assets</vt:lpstr>
      <vt:lpstr>Accounting Entries</vt:lpstr>
      <vt:lpstr>Accounting Entries</vt:lpstr>
      <vt:lpstr>Accounting Entries – Lease liability</vt:lpstr>
      <vt:lpstr>Present value of outstanding lease payments</vt:lpstr>
      <vt:lpstr>Subsequent measurement</vt:lpstr>
      <vt:lpstr>Subsequent measurement</vt:lpstr>
      <vt:lpstr>Implementation</vt:lpstr>
      <vt:lpstr>Practical expedients on transition</vt:lpstr>
      <vt:lpstr>Practical expedients on transition</vt:lpstr>
      <vt:lpstr>Conclusion</vt:lpstr>
      <vt:lpstr>Other matters</vt:lpstr>
      <vt:lpstr>What next?</vt:lpstr>
      <vt:lpstr>For more information</vt:lpstr>
      <vt:lpstr>Questions?</vt:lpstr>
      <vt:lpstr>Take away message</vt:lpstr>
      <vt:lpstr>Thank you for your attendance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Abbott</dc:creator>
  <cp:lastModifiedBy>Alastair Abbott</cp:lastModifiedBy>
  <cp:revision>53</cp:revision>
  <dcterms:created xsi:type="dcterms:W3CDTF">2019-06-23T12:53:05Z</dcterms:created>
  <dcterms:modified xsi:type="dcterms:W3CDTF">2019-07-17T08:53:10Z</dcterms:modified>
</cp:coreProperties>
</file>