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312" r:id="rId3"/>
    <p:sldId id="311" r:id="rId4"/>
    <p:sldId id="310" r:id="rId5"/>
    <p:sldId id="262" r:id="rId6"/>
    <p:sldId id="277" r:id="rId7"/>
    <p:sldId id="314" r:id="rId8"/>
    <p:sldId id="261" r:id="rId9"/>
    <p:sldId id="313" r:id="rId10"/>
    <p:sldId id="266" r:id="rId11"/>
    <p:sldId id="258" r:id="rId12"/>
    <p:sldId id="279" r:id="rId13"/>
    <p:sldId id="280" r:id="rId14"/>
    <p:sldId id="281" r:id="rId15"/>
    <p:sldId id="268" r:id="rId16"/>
    <p:sldId id="283" r:id="rId17"/>
    <p:sldId id="309" r:id="rId18"/>
    <p:sldId id="284" r:id="rId19"/>
    <p:sldId id="269" r:id="rId20"/>
    <p:sldId id="289" r:id="rId21"/>
    <p:sldId id="290" r:id="rId22"/>
    <p:sldId id="292" r:id="rId23"/>
    <p:sldId id="293" r:id="rId24"/>
    <p:sldId id="294" r:id="rId25"/>
    <p:sldId id="295" r:id="rId26"/>
    <p:sldId id="296" r:id="rId27"/>
    <p:sldId id="297" r:id="rId28"/>
    <p:sldId id="298" r:id="rId29"/>
    <p:sldId id="291" r:id="rId30"/>
    <p:sldId id="300" r:id="rId31"/>
    <p:sldId id="301" r:id="rId32"/>
    <p:sldId id="302" r:id="rId33"/>
    <p:sldId id="299" r:id="rId34"/>
    <p:sldId id="303" r:id="rId35"/>
    <p:sldId id="304" r:id="rId36"/>
    <p:sldId id="305" r:id="rId37"/>
    <p:sldId id="306" r:id="rId38"/>
    <p:sldId id="307" r:id="rId39"/>
    <p:sldId id="316" r:id="rId40"/>
    <p:sldId id="273" r:id="rId41"/>
    <p:sldId id="315" r:id="rId42"/>
    <p:sldId id="272" r:id="rId43"/>
    <p:sldId id="275" r:id="rId4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lastair Abbott" initials="AA" lastIdx="1" clrIdx="0">
    <p:extLst>
      <p:ext uri="{19B8F6BF-5375-455C-9EA6-DF929625EA0E}">
        <p15:presenceInfo xmlns:p15="http://schemas.microsoft.com/office/powerpoint/2012/main" userId="S-1-5-21-2231217670-2892893566-2455995368-119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57766-64E8-4AAB-B067-A92EB3FF8CE2}" type="datetimeFigureOut">
              <a:rPr lang="en-AU" smtClean="0"/>
              <a:t>28/08/2019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20225-27FC-4B06-8328-80467BB67CE6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9382189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57766-64E8-4AAB-B067-A92EB3FF8CE2}" type="datetimeFigureOut">
              <a:rPr lang="en-AU" smtClean="0"/>
              <a:t>28/08/2019</a:t>
            </a:fld>
            <a:endParaRPr lang="en-A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20225-27FC-4B06-8328-80467BB67CE6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8564533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57766-64E8-4AAB-B067-A92EB3FF8CE2}" type="datetimeFigureOut">
              <a:rPr lang="en-AU" smtClean="0"/>
              <a:t>28/08/2019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20225-27FC-4B06-8328-80467BB67CE6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6527642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57766-64E8-4AAB-B067-A92EB3FF8CE2}" type="datetimeFigureOut">
              <a:rPr lang="en-AU" smtClean="0"/>
              <a:t>28/08/2019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20225-27FC-4B06-8328-80467BB67CE6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475695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57766-64E8-4AAB-B067-A92EB3FF8CE2}" type="datetimeFigureOut">
              <a:rPr lang="en-AU" smtClean="0"/>
              <a:t>28/08/2019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20225-27FC-4B06-8328-80467BB67CE6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2219156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57766-64E8-4AAB-B067-A92EB3FF8CE2}" type="datetimeFigureOut">
              <a:rPr lang="en-AU" smtClean="0"/>
              <a:t>28/08/2019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20225-27FC-4B06-8328-80467BB67CE6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05052139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57766-64E8-4AAB-B067-A92EB3FF8CE2}" type="datetimeFigureOut">
              <a:rPr lang="en-AU" smtClean="0"/>
              <a:t>28/08/2019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20225-27FC-4B06-8328-80467BB67CE6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1715657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57766-64E8-4AAB-B067-A92EB3FF8CE2}" type="datetimeFigureOut">
              <a:rPr lang="en-AU" smtClean="0"/>
              <a:t>28/08/2019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20225-27FC-4B06-8328-80467BB67CE6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11476411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57766-64E8-4AAB-B067-A92EB3FF8CE2}" type="datetimeFigureOut">
              <a:rPr lang="en-AU" smtClean="0"/>
              <a:t>28/08/2019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20225-27FC-4B06-8328-80467BB67CE6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3480461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57766-64E8-4AAB-B067-A92EB3FF8CE2}" type="datetimeFigureOut">
              <a:rPr lang="en-AU" smtClean="0"/>
              <a:t>28/08/2019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8EE20225-27FC-4B06-8328-80467BB67CE6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402657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57766-64E8-4AAB-B067-A92EB3FF8CE2}" type="datetimeFigureOut">
              <a:rPr lang="en-AU" smtClean="0"/>
              <a:t>28/08/2019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20225-27FC-4B06-8328-80467BB67CE6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5346444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57766-64E8-4AAB-B067-A92EB3FF8CE2}" type="datetimeFigureOut">
              <a:rPr lang="en-AU" smtClean="0"/>
              <a:t>28/08/2019</a:t>
            </a:fld>
            <a:endParaRPr lang="en-A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20225-27FC-4B06-8328-80467BB67CE6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882588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57766-64E8-4AAB-B067-A92EB3FF8CE2}" type="datetimeFigureOut">
              <a:rPr lang="en-AU" smtClean="0"/>
              <a:t>28/08/2019</a:t>
            </a:fld>
            <a:endParaRPr lang="en-A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20225-27FC-4B06-8328-80467BB67CE6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567198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57766-64E8-4AAB-B067-A92EB3FF8CE2}" type="datetimeFigureOut">
              <a:rPr lang="en-AU" smtClean="0"/>
              <a:t>28/08/2019</a:t>
            </a:fld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20225-27FC-4B06-8328-80467BB67CE6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067019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57766-64E8-4AAB-B067-A92EB3FF8CE2}" type="datetimeFigureOut">
              <a:rPr lang="en-AU" smtClean="0"/>
              <a:t>28/08/2019</a:t>
            </a:fld>
            <a:endParaRPr lang="en-A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20225-27FC-4B06-8328-80467BB67CE6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8151875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57766-64E8-4AAB-B067-A92EB3FF8CE2}" type="datetimeFigureOut">
              <a:rPr lang="en-AU" smtClean="0"/>
              <a:t>28/08/2019</a:t>
            </a:fld>
            <a:endParaRPr lang="en-A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20225-27FC-4B06-8328-80467BB67CE6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7707664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57766-64E8-4AAB-B067-A92EB3FF8CE2}" type="datetimeFigureOut">
              <a:rPr lang="en-AU" smtClean="0"/>
              <a:t>28/08/2019</a:t>
            </a:fld>
            <a:endParaRPr lang="en-A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20225-27FC-4B06-8328-80467BB67CE6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1811649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9FC57766-64E8-4AAB-B067-A92EB3FF8CE2}" type="datetimeFigureOut">
              <a:rPr lang="en-AU" smtClean="0"/>
              <a:t>28/08/2019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8EE20225-27FC-4B06-8328-80467BB67CE6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9796979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AU" dirty="0" smtClean="0"/>
              <a:t>How to prepare compliant financial reports</a:t>
            </a:r>
            <a:br>
              <a:rPr lang="en-AU" dirty="0" smtClean="0"/>
            </a:br>
            <a:r>
              <a:rPr lang="en-AU" dirty="0" smtClean="0"/>
              <a:t>for your AFSL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AU" dirty="0" smtClean="0"/>
              <a:t>Robert Campbell</a:t>
            </a:r>
          </a:p>
          <a:p>
            <a:r>
              <a:rPr lang="en-US" sz="1600" dirty="0" smtClean="0"/>
              <a:t>CA,CPA,RCA,GAICD</a:t>
            </a:r>
            <a:endParaRPr lang="en-AU" sz="1600" dirty="0" smtClean="0"/>
          </a:p>
          <a:p>
            <a:r>
              <a:rPr lang="en-AU" dirty="0" smtClean="0"/>
              <a:t>August 2019</a:t>
            </a:r>
            <a:endParaRPr lang="en-AU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6016" y="195919"/>
            <a:ext cx="3880104" cy="127711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6120" y="0"/>
            <a:ext cx="1325880" cy="1417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424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0" y="0"/>
            <a:ext cx="10018713" cy="1752599"/>
          </a:xfrm>
        </p:spPr>
        <p:txBody>
          <a:bodyPr/>
          <a:lstStyle/>
          <a:p>
            <a:r>
              <a:rPr lang="en-AU" dirty="0" smtClean="0"/>
              <a:t>APES 315 – Compilation</a:t>
            </a:r>
            <a:br>
              <a:rPr lang="en-AU" dirty="0" smtClean="0"/>
            </a:br>
            <a:r>
              <a:rPr lang="en-AU" dirty="0" smtClean="0"/>
              <a:t>Your duties as a preparer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67437" y="1943792"/>
            <a:ext cx="10018713" cy="3124201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You are applying </a:t>
            </a:r>
            <a:r>
              <a:rPr lang="en-US" dirty="0"/>
              <a:t>professional expertise in accounting and financial reporting to assist Those Charged with Governance in the preparation and presentation of financial information in accordance with an Applicable Financial Reporting </a:t>
            </a:r>
            <a:r>
              <a:rPr lang="en-US" dirty="0" smtClean="0"/>
              <a:t>Framework – General RDR or Special Purpose</a:t>
            </a:r>
          </a:p>
          <a:p>
            <a:r>
              <a:rPr lang="en-US" dirty="0" smtClean="0"/>
              <a:t>The </a:t>
            </a:r>
            <a:r>
              <a:rPr lang="en-US" dirty="0"/>
              <a:t>requirements of the </a:t>
            </a:r>
            <a:r>
              <a:rPr lang="en-US" b="1" dirty="0"/>
              <a:t>Applicable Financial Reporting Framework </a:t>
            </a:r>
            <a:r>
              <a:rPr lang="en-US" dirty="0"/>
              <a:t>determine the format and content of a financial report prepared in accordance with a Special Purpose Framework</a:t>
            </a:r>
            <a:r>
              <a:rPr lang="en-US" dirty="0" smtClean="0"/>
              <a:t>.</a:t>
            </a:r>
          </a:p>
          <a:p>
            <a:r>
              <a:rPr lang="en-US" dirty="0" smtClean="0"/>
              <a:t>You need to </a:t>
            </a:r>
            <a:r>
              <a:rPr lang="en-US" dirty="0"/>
              <a:t>determine </a:t>
            </a:r>
            <a:r>
              <a:rPr lang="en-US" b="1" dirty="0"/>
              <a:t>Applicable Financial Reporting Framework </a:t>
            </a:r>
            <a:r>
              <a:rPr lang="en-US" b="1" dirty="0" smtClean="0"/>
              <a:t>.</a:t>
            </a:r>
            <a:endParaRPr lang="en-AU" b="1" dirty="0"/>
          </a:p>
        </p:txBody>
      </p:sp>
    </p:spTree>
    <p:extLst>
      <p:ext uri="{BB962C8B-B14F-4D97-AF65-F5344CB8AC3E}">
        <p14:creationId xmlns:p14="http://schemas.microsoft.com/office/powerpoint/2010/main" val="3466635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Where is the </a:t>
            </a:r>
            <a:r>
              <a:rPr lang="en-US" b="1" dirty="0"/>
              <a:t>Applicable Financial Reporting Framework </a:t>
            </a:r>
            <a:r>
              <a:rPr lang="en-US" b="1" dirty="0" smtClean="0"/>
              <a:t>?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AU" dirty="0" smtClean="0"/>
              <a:t>Corporations Act 2001</a:t>
            </a:r>
          </a:p>
          <a:p>
            <a:r>
              <a:rPr lang="en-AU" dirty="0" smtClean="0"/>
              <a:t>ASIC Regulations RG 85</a:t>
            </a:r>
          </a:p>
          <a:p>
            <a:r>
              <a:rPr lang="en-US" dirty="0"/>
              <a:t>The Framework for the Preparation and Presentation of Financial Statements </a:t>
            </a:r>
            <a:r>
              <a:rPr lang="en-US" dirty="0" smtClean="0"/>
              <a:t>2009 ( soon to be replaced for FY 20)</a:t>
            </a:r>
            <a:endParaRPr lang="en-US" dirty="0"/>
          </a:p>
          <a:p>
            <a:r>
              <a:rPr lang="en-AU" dirty="0" smtClean="0"/>
              <a:t>Australian Professional &amp; Ethical Standard 315 Compilation Reports</a:t>
            </a:r>
          </a:p>
          <a:p>
            <a:r>
              <a:rPr lang="en-AU" dirty="0" smtClean="0"/>
              <a:t>The client’s AFS License</a:t>
            </a:r>
          </a:p>
        </p:txBody>
      </p:sp>
    </p:spTree>
    <p:extLst>
      <p:ext uri="{BB962C8B-B14F-4D97-AF65-F5344CB8AC3E}">
        <p14:creationId xmlns:p14="http://schemas.microsoft.com/office/powerpoint/2010/main" val="1437042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9126" y="103909"/>
            <a:ext cx="10018713" cy="1752599"/>
          </a:xfrm>
        </p:spPr>
        <p:txBody>
          <a:bodyPr/>
          <a:lstStyle/>
          <a:p>
            <a:r>
              <a:rPr lang="en-US" dirty="0"/>
              <a:t>Which type of financial statement should </a:t>
            </a:r>
            <a:r>
              <a:rPr lang="en-US" dirty="0" smtClean="0"/>
              <a:t>prepared?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2006138"/>
            <a:ext cx="10018713" cy="3934692"/>
          </a:xfrm>
        </p:spPr>
        <p:txBody>
          <a:bodyPr>
            <a:normAutofit lnSpcReduction="10000"/>
          </a:bodyPr>
          <a:lstStyle/>
          <a:p>
            <a:r>
              <a:rPr lang="en-US" dirty="0"/>
              <a:t>If </a:t>
            </a:r>
            <a:r>
              <a:rPr lang="en-US" dirty="0" smtClean="0"/>
              <a:t>the entity is a </a:t>
            </a:r>
            <a:r>
              <a:rPr lang="en-US" dirty="0"/>
              <a:t>REPORTING ENTITY , </a:t>
            </a:r>
            <a:r>
              <a:rPr lang="en-US" dirty="0" smtClean="0"/>
              <a:t>it must </a:t>
            </a:r>
            <a:r>
              <a:rPr lang="en-US" dirty="0"/>
              <a:t>submit a full General Purpose Financial Report</a:t>
            </a:r>
          </a:p>
          <a:p>
            <a:r>
              <a:rPr lang="en-US" dirty="0"/>
              <a:t>If not</a:t>
            </a:r>
          </a:p>
          <a:p>
            <a:r>
              <a:rPr lang="en-US" dirty="0"/>
              <a:t>Then a Special Purpose Financial Report</a:t>
            </a:r>
          </a:p>
          <a:p>
            <a:r>
              <a:rPr lang="en-US" dirty="0"/>
              <a:t>Or </a:t>
            </a:r>
          </a:p>
          <a:p>
            <a:r>
              <a:rPr lang="en-US" dirty="0"/>
              <a:t>A General Purpose Financial Report with Reduced Disclosures</a:t>
            </a:r>
          </a:p>
          <a:p>
            <a:r>
              <a:rPr lang="en-US" dirty="0"/>
              <a:t>Or</a:t>
            </a:r>
          </a:p>
          <a:p>
            <a:r>
              <a:rPr lang="en-US" dirty="0"/>
              <a:t>A full General Purpose Financial Report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572667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0" y="145473"/>
            <a:ext cx="10018713" cy="1752599"/>
          </a:xfrm>
        </p:spPr>
        <p:txBody>
          <a:bodyPr/>
          <a:lstStyle/>
          <a:p>
            <a:r>
              <a:rPr lang="en-AU" dirty="0"/>
              <a:t>Full General Purpose Financial Statements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84062" y="1898072"/>
            <a:ext cx="10018713" cy="3530139"/>
          </a:xfrm>
        </p:spPr>
        <p:txBody>
          <a:bodyPr/>
          <a:lstStyle/>
          <a:p>
            <a:r>
              <a:rPr lang="en-AU" dirty="0"/>
              <a:t>Comply with all relevant Australian Accounting standards</a:t>
            </a:r>
          </a:p>
          <a:p>
            <a:pPr lvl="1"/>
            <a:r>
              <a:rPr lang="en-AU" sz="2400" dirty="0"/>
              <a:t>Recognition</a:t>
            </a:r>
          </a:p>
          <a:p>
            <a:pPr lvl="1"/>
            <a:r>
              <a:rPr lang="en-AU" sz="2400" dirty="0"/>
              <a:t>Measurement</a:t>
            </a:r>
          </a:p>
          <a:p>
            <a:pPr lvl="1"/>
            <a:r>
              <a:rPr lang="en-AU" sz="2400" dirty="0"/>
              <a:t>Disclosure</a:t>
            </a:r>
          </a:p>
          <a:p>
            <a:r>
              <a:rPr lang="en-AU" dirty="0"/>
              <a:t>May be over 35 pages </a:t>
            </a:r>
          </a:p>
          <a:p>
            <a:r>
              <a:rPr lang="en-AU" dirty="0"/>
              <a:t>Must give a True &amp; Fair view of financial position and performance.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023126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0" y="120534"/>
            <a:ext cx="10018713" cy="1752599"/>
          </a:xfrm>
        </p:spPr>
        <p:txBody>
          <a:bodyPr/>
          <a:lstStyle/>
          <a:p>
            <a:r>
              <a:rPr lang="en-US" dirty="0"/>
              <a:t>General Purpose with Reduced Disclosures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1873133"/>
            <a:ext cx="10018713" cy="3918067"/>
          </a:xfrm>
        </p:spPr>
        <p:txBody>
          <a:bodyPr/>
          <a:lstStyle/>
          <a:p>
            <a:r>
              <a:rPr lang="en-AU" dirty="0"/>
              <a:t>In accordance with AASB 1053</a:t>
            </a:r>
          </a:p>
          <a:p>
            <a:r>
              <a:rPr lang="en-AU" dirty="0"/>
              <a:t>Disclosures are reduced</a:t>
            </a:r>
          </a:p>
          <a:p>
            <a:r>
              <a:rPr lang="en-AU" dirty="0"/>
              <a:t>Complies with the all the recognition and measurement principles of all relevant Australian Accounting Standards</a:t>
            </a:r>
          </a:p>
          <a:p>
            <a:r>
              <a:rPr lang="en-AU" dirty="0"/>
              <a:t>May be over 20 pages in length</a:t>
            </a:r>
          </a:p>
          <a:p>
            <a:r>
              <a:rPr lang="en-AU" dirty="0"/>
              <a:t>Must give a True and Fair View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27252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9373" y="62346"/>
            <a:ext cx="10018713" cy="1752599"/>
          </a:xfrm>
        </p:spPr>
        <p:txBody>
          <a:bodyPr/>
          <a:lstStyle/>
          <a:p>
            <a:r>
              <a:rPr lang="en-AU" dirty="0"/>
              <a:t>Special Purpose Financial Statements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51215" y="2044931"/>
            <a:ext cx="10515600" cy="5461462"/>
          </a:xfrm>
        </p:spPr>
        <p:txBody>
          <a:bodyPr>
            <a:normAutofit/>
          </a:bodyPr>
          <a:lstStyle/>
          <a:p>
            <a:r>
              <a:rPr lang="en-AU" dirty="0"/>
              <a:t>Must comply with </a:t>
            </a:r>
          </a:p>
          <a:p>
            <a:r>
              <a:rPr lang="en-AU" dirty="0"/>
              <a:t>    AASB 101, Presentation of Financial Statements</a:t>
            </a:r>
          </a:p>
          <a:p>
            <a:r>
              <a:rPr lang="en-AU" dirty="0"/>
              <a:t>    AASB 107, Statement of Cash Flows</a:t>
            </a:r>
          </a:p>
          <a:p>
            <a:r>
              <a:rPr lang="en-AU" dirty="0"/>
              <a:t>    AASB 108, Accounting Policies, Changes in Accounting </a:t>
            </a:r>
            <a:r>
              <a:rPr lang="en-AU" dirty="0" smtClean="0"/>
              <a:t>Estimates &amp; Errors</a:t>
            </a:r>
            <a:endParaRPr lang="en-AU" dirty="0"/>
          </a:p>
          <a:p>
            <a:r>
              <a:rPr lang="en-AU" dirty="0" smtClean="0"/>
              <a:t>    AASB </a:t>
            </a:r>
            <a:r>
              <a:rPr lang="en-AU" dirty="0"/>
              <a:t>1048, Interpretation of </a:t>
            </a:r>
            <a:r>
              <a:rPr lang="en-AU" dirty="0" smtClean="0"/>
              <a:t>Standards</a:t>
            </a:r>
          </a:p>
          <a:p>
            <a:r>
              <a:rPr lang="en-US" b="1" dirty="0"/>
              <a:t>should comply with the recognition </a:t>
            </a:r>
            <a:r>
              <a:rPr lang="en-US" b="1" dirty="0" smtClean="0"/>
              <a:t>and measurement </a:t>
            </a:r>
            <a:r>
              <a:rPr lang="en-US" b="1" dirty="0"/>
              <a:t>requirements of accounting </a:t>
            </a:r>
            <a:r>
              <a:rPr lang="en-US" b="1" dirty="0" smtClean="0"/>
              <a:t>standards</a:t>
            </a:r>
          </a:p>
          <a:p>
            <a:r>
              <a:rPr lang="en-US" b="1" dirty="0" smtClean="0"/>
              <a:t>For AFSL entities must give a True and Fair view</a:t>
            </a:r>
            <a:endParaRPr lang="en-AU" dirty="0" smtClean="0"/>
          </a:p>
          <a:p>
            <a:endParaRPr lang="en-AU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68852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5751" y="0"/>
            <a:ext cx="10018713" cy="1752599"/>
          </a:xfrm>
        </p:spPr>
        <p:txBody>
          <a:bodyPr/>
          <a:lstStyle/>
          <a:p>
            <a:r>
              <a:rPr lang="en-AU" dirty="0"/>
              <a:t>Special Purpose Financial Statements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1637607"/>
            <a:ext cx="10018713" cy="4153593"/>
          </a:xfrm>
        </p:spPr>
        <p:txBody>
          <a:bodyPr>
            <a:normAutofit/>
          </a:bodyPr>
          <a:lstStyle/>
          <a:p>
            <a:r>
              <a:rPr lang="en-AU" dirty="0"/>
              <a:t>Disclosures are limited to those required by the </a:t>
            </a:r>
            <a:r>
              <a:rPr lang="en-AU" dirty="0" smtClean="0"/>
              <a:t>four</a:t>
            </a:r>
            <a:r>
              <a:rPr lang="en-AU" dirty="0" smtClean="0"/>
              <a:t> </a:t>
            </a:r>
            <a:r>
              <a:rPr lang="en-AU" dirty="0"/>
              <a:t>standards</a:t>
            </a:r>
          </a:p>
          <a:p>
            <a:r>
              <a:rPr lang="en-AU" dirty="0"/>
              <a:t>Any other disclosure that is relevant to a True and Fair View</a:t>
            </a:r>
          </a:p>
          <a:p>
            <a:r>
              <a:rPr lang="en-AU" dirty="0"/>
              <a:t>Specific accounting policies must have sufficient detail to explain departures from accounting standards</a:t>
            </a:r>
          </a:p>
          <a:p>
            <a:r>
              <a:rPr lang="en-AU" dirty="0"/>
              <a:t>The </a:t>
            </a:r>
            <a:r>
              <a:rPr lang="en-AU" dirty="0" smtClean="0"/>
              <a:t>auditor or reviewer  </a:t>
            </a:r>
            <a:r>
              <a:rPr lang="en-AU" dirty="0"/>
              <a:t>has to assess whether or not these specific accounting policies  give a True and Fair View</a:t>
            </a:r>
          </a:p>
          <a:p>
            <a:r>
              <a:rPr lang="en-AU" dirty="0"/>
              <a:t>The criteria of only being understandable to the </a:t>
            </a:r>
            <a:r>
              <a:rPr lang="en-AU" dirty="0" smtClean="0"/>
              <a:t>shareholders is </a:t>
            </a:r>
            <a:r>
              <a:rPr lang="en-AU" dirty="0"/>
              <a:t>not sufficient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889526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40176" y="78971"/>
            <a:ext cx="10018713" cy="1752599"/>
          </a:xfrm>
        </p:spPr>
        <p:txBody>
          <a:bodyPr/>
          <a:lstStyle/>
          <a:p>
            <a:r>
              <a:rPr lang="en-AU" dirty="0"/>
              <a:t>ASIC concerns regarding Financial Statements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96044" y="1587731"/>
            <a:ext cx="9906979" cy="5187142"/>
          </a:xfrm>
        </p:spPr>
        <p:txBody>
          <a:bodyPr>
            <a:noAutofit/>
          </a:bodyPr>
          <a:lstStyle/>
          <a:p>
            <a:r>
              <a:rPr lang="en-AU" dirty="0" smtClean="0"/>
              <a:t>Financial </a:t>
            </a:r>
            <a:r>
              <a:rPr lang="en-AU" dirty="0"/>
              <a:t>statements are not presented in the required format </a:t>
            </a:r>
            <a:r>
              <a:rPr lang="en-AU" dirty="0" smtClean="0"/>
              <a:t>and </a:t>
            </a:r>
            <a:r>
              <a:rPr lang="en-AU" dirty="0"/>
              <a:t>do not comply with all of the recognition and measurement requirements of the Accounting </a:t>
            </a:r>
            <a:r>
              <a:rPr lang="en-AU" dirty="0" smtClean="0"/>
              <a:t>Standards</a:t>
            </a:r>
          </a:p>
          <a:p>
            <a:r>
              <a:rPr lang="en-AU" dirty="0" smtClean="0"/>
              <a:t>As such many Financial Statements do not present  </a:t>
            </a:r>
            <a:r>
              <a:rPr lang="en-AU" dirty="0"/>
              <a:t>a </a:t>
            </a:r>
            <a:r>
              <a:rPr lang="en-AU" b="1" dirty="0"/>
              <a:t>True and Fair </a:t>
            </a:r>
            <a:r>
              <a:rPr lang="en-AU" dirty="0"/>
              <a:t>view</a:t>
            </a:r>
            <a:endParaRPr lang="en-AU" dirty="0" smtClean="0"/>
          </a:p>
          <a:p>
            <a:r>
              <a:rPr lang="en-AU" b="1" dirty="0" smtClean="0"/>
              <a:t>Trust </a:t>
            </a:r>
            <a:r>
              <a:rPr lang="en-AU" b="1" dirty="0"/>
              <a:t>account </a:t>
            </a:r>
            <a:r>
              <a:rPr lang="en-AU" dirty="0"/>
              <a:t>has not been </a:t>
            </a:r>
            <a:r>
              <a:rPr lang="en-AU" dirty="0" smtClean="0"/>
              <a:t>reflected as part of the financial assets and liabilities of the licensee</a:t>
            </a:r>
          </a:p>
          <a:p>
            <a:r>
              <a:rPr lang="en-US" dirty="0" smtClean="0"/>
              <a:t>This is particularly relevant to insurance brokers and OTC derivative dealers</a:t>
            </a:r>
            <a:endParaRPr lang="en-AU" dirty="0" smtClean="0"/>
          </a:p>
          <a:p>
            <a:endParaRPr lang="en-AU" dirty="0"/>
          </a:p>
          <a:p>
            <a:endParaRPr lang="en-AU" dirty="0" smtClean="0"/>
          </a:p>
        </p:txBody>
      </p:sp>
    </p:spTree>
    <p:extLst>
      <p:ext uri="{BB962C8B-B14F-4D97-AF65-F5344CB8AC3E}">
        <p14:creationId xmlns:p14="http://schemas.microsoft.com/office/powerpoint/2010/main" val="2588829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2253" y="0"/>
            <a:ext cx="10018713" cy="1752599"/>
          </a:xfrm>
        </p:spPr>
        <p:txBody>
          <a:bodyPr/>
          <a:lstStyle/>
          <a:p>
            <a:r>
              <a:rPr lang="en-AU" dirty="0"/>
              <a:t>What is a True &amp; Fair View?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1662545"/>
            <a:ext cx="10018713" cy="4128655"/>
          </a:xfrm>
        </p:spPr>
        <p:txBody>
          <a:bodyPr>
            <a:normAutofit/>
          </a:bodyPr>
          <a:lstStyle/>
          <a:p>
            <a:r>
              <a:rPr lang="en-AU" dirty="0"/>
              <a:t>There is much written on the topic</a:t>
            </a:r>
          </a:p>
          <a:p>
            <a:r>
              <a:rPr lang="en-AU" dirty="0"/>
              <a:t>The prevalent view is that </a:t>
            </a:r>
            <a:r>
              <a:rPr lang="en-AU" b="1" u="sng" dirty="0"/>
              <a:t>at a minimum</a:t>
            </a:r>
          </a:p>
          <a:p>
            <a:r>
              <a:rPr lang="en-AU" dirty="0"/>
              <a:t>The Financial report must comply </a:t>
            </a:r>
            <a:r>
              <a:rPr lang="en-AU" b="1" dirty="0"/>
              <a:t>with </a:t>
            </a:r>
            <a:r>
              <a:rPr lang="en-AU" b="1" dirty="0" smtClean="0"/>
              <a:t>the recognition and measurement principles </a:t>
            </a:r>
            <a:r>
              <a:rPr lang="en-AU" dirty="0" smtClean="0"/>
              <a:t>of Australian Accounting Standards</a:t>
            </a:r>
            <a:endParaRPr lang="en-AU" dirty="0"/>
          </a:p>
          <a:p>
            <a:r>
              <a:rPr lang="en-AU" dirty="0"/>
              <a:t>The Framework for the Preparation and Presentation of Financial Statements 2009</a:t>
            </a:r>
          </a:p>
          <a:p>
            <a:r>
              <a:rPr lang="en-AU" dirty="0" smtClean="0"/>
              <a:t>AASB 101 the Presentation of Financial Statements</a:t>
            </a:r>
          </a:p>
          <a:p>
            <a:endParaRPr lang="en-AU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621507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689" y="112221"/>
            <a:ext cx="10018713" cy="1752599"/>
          </a:xfrm>
        </p:spPr>
        <p:txBody>
          <a:bodyPr/>
          <a:lstStyle/>
          <a:p>
            <a:r>
              <a:rPr lang="en-AU" dirty="0" smtClean="0"/>
              <a:t>AASB 101  </a:t>
            </a:r>
            <a:br>
              <a:rPr lang="en-AU" dirty="0" smtClean="0"/>
            </a:br>
            <a:r>
              <a:rPr lang="en-AU" dirty="0" smtClean="0"/>
              <a:t>Presentation of Financial Statements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1864821"/>
            <a:ext cx="10018713" cy="3926380"/>
          </a:xfrm>
        </p:spPr>
        <p:txBody>
          <a:bodyPr>
            <a:normAutofit/>
          </a:bodyPr>
          <a:lstStyle/>
          <a:p>
            <a:r>
              <a:rPr lang="en-US" dirty="0"/>
              <a:t>Financial statements shall </a:t>
            </a:r>
            <a:r>
              <a:rPr lang="en-US" b="1" dirty="0"/>
              <a:t>present fairly </a:t>
            </a:r>
            <a:r>
              <a:rPr lang="en-US" dirty="0"/>
              <a:t>the financial position, financial performance and cash flows of an entity. </a:t>
            </a:r>
            <a:endParaRPr lang="en-US" dirty="0" smtClean="0"/>
          </a:p>
          <a:p>
            <a:r>
              <a:rPr lang="en-US" dirty="0" smtClean="0"/>
              <a:t>Fair </a:t>
            </a:r>
            <a:r>
              <a:rPr lang="en-US" dirty="0"/>
              <a:t>presentation requires the </a:t>
            </a:r>
            <a:r>
              <a:rPr lang="en-US" b="1" dirty="0"/>
              <a:t>faithful representation </a:t>
            </a:r>
            <a:r>
              <a:rPr lang="en-US" dirty="0"/>
              <a:t>of the effects of transactions, other events and conditions in accordance with the definitions and recognition criteria for assets, liabilities, income and expenses set out in the </a:t>
            </a:r>
            <a:r>
              <a:rPr lang="en-US" dirty="0" smtClean="0"/>
              <a:t>Framework.</a:t>
            </a:r>
          </a:p>
          <a:p>
            <a:r>
              <a:rPr lang="en-US" dirty="0" smtClean="0"/>
              <a:t>The </a:t>
            </a:r>
            <a:r>
              <a:rPr lang="en-US" b="1" dirty="0"/>
              <a:t>application </a:t>
            </a:r>
            <a:r>
              <a:rPr lang="en-US" b="1" dirty="0" smtClean="0"/>
              <a:t>of Australian </a:t>
            </a:r>
            <a:r>
              <a:rPr lang="en-US" b="1" dirty="0"/>
              <a:t>Accounting Standards</a:t>
            </a:r>
            <a:r>
              <a:rPr lang="en-US" dirty="0"/>
              <a:t>, with additional disclosure when necessary, is presumed to result in financial statements that achieve a </a:t>
            </a:r>
            <a:r>
              <a:rPr lang="en-US" b="1" dirty="0"/>
              <a:t>fair presentation</a:t>
            </a:r>
            <a:endParaRPr lang="en-AU" b="1" dirty="0"/>
          </a:p>
        </p:txBody>
      </p:sp>
    </p:spTree>
    <p:extLst>
      <p:ext uri="{BB962C8B-B14F-4D97-AF65-F5344CB8AC3E}">
        <p14:creationId xmlns:p14="http://schemas.microsoft.com/office/powerpoint/2010/main" val="4044136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1978429"/>
            <a:ext cx="10018713" cy="4397433"/>
          </a:xfrm>
        </p:spPr>
        <p:txBody>
          <a:bodyPr/>
          <a:lstStyle/>
          <a:p>
            <a:r>
              <a:rPr lang="en-US" dirty="0" smtClean="0"/>
              <a:t>Current ASIC requirements for AFSL financial reporting</a:t>
            </a:r>
          </a:p>
          <a:p>
            <a:r>
              <a:rPr lang="en-US" dirty="0" smtClean="0"/>
              <a:t>Reporting Entity , Non Reporting Entity , RG 85 </a:t>
            </a:r>
          </a:p>
          <a:p>
            <a:r>
              <a:rPr lang="en-US" dirty="0" smtClean="0"/>
              <a:t>True &amp; fair</a:t>
            </a:r>
          </a:p>
          <a:p>
            <a:r>
              <a:rPr lang="en-US" dirty="0" smtClean="0"/>
              <a:t>Recognition and Measurement</a:t>
            </a:r>
          </a:p>
          <a:p>
            <a:r>
              <a:rPr lang="en-US" dirty="0" smtClean="0"/>
              <a:t>General Purpose, Reduced Disclosure Requirements, Special Purpose</a:t>
            </a:r>
          </a:p>
          <a:p>
            <a:r>
              <a:rPr lang="en-US" dirty="0" smtClean="0"/>
              <a:t>Problems with specific Accounting Standards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618492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6503"/>
            <a:ext cx="10018713" cy="1903614"/>
          </a:xfrm>
        </p:spPr>
        <p:txBody>
          <a:bodyPr>
            <a:normAutofit/>
          </a:bodyPr>
          <a:lstStyle/>
          <a:p>
            <a:r>
              <a:rPr lang="en-US" dirty="0"/>
              <a:t>A complete set of financial statements comprises: 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33939" y="1812174"/>
            <a:ext cx="10018713" cy="4663441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 </a:t>
            </a:r>
            <a:r>
              <a:rPr lang="en-US" b="1" dirty="0"/>
              <a:t>statement of financial position </a:t>
            </a:r>
            <a:r>
              <a:rPr lang="en-US" dirty="0"/>
              <a:t>as at the end of the period; </a:t>
            </a:r>
          </a:p>
          <a:p>
            <a:r>
              <a:rPr lang="en-US" dirty="0" smtClean="0"/>
              <a:t>a </a:t>
            </a:r>
            <a:r>
              <a:rPr lang="en-US" b="1" dirty="0"/>
              <a:t>statement of profit or loss and other comprehensive income </a:t>
            </a:r>
            <a:r>
              <a:rPr lang="en-US" dirty="0"/>
              <a:t>for the period; </a:t>
            </a:r>
          </a:p>
          <a:p>
            <a:r>
              <a:rPr lang="en-US" dirty="0" smtClean="0"/>
              <a:t>a </a:t>
            </a:r>
            <a:r>
              <a:rPr lang="en-US" b="1" dirty="0"/>
              <a:t>statement of changes in equity </a:t>
            </a:r>
            <a:r>
              <a:rPr lang="en-US" dirty="0"/>
              <a:t>for the period; </a:t>
            </a:r>
          </a:p>
          <a:p>
            <a:r>
              <a:rPr lang="en-US" dirty="0" smtClean="0"/>
              <a:t>a </a:t>
            </a:r>
            <a:r>
              <a:rPr lang="en-US" b="1" dirty="0"/>
              <a:t>statement of cash flows </a:t>
            </a:r>
            <a:r>
              <a:rPr lang="en-US" dirty="0"/>
              <a:t>for the period; </a:t>
            </a:r>
          </a:p>
          <a:p>
            <a:r>
              <a:rPr lang="en-US" b="1" dirty="0" smtClean="0"/>
              <a:t>notes</a:t>
            </a:r>
            <a:r>
              <a:rPr lang="en-US" dirty="0"/>
              <a:t>, comprising significant accounting policies and other explanatory information; </a:t>
            </a:r>
          </a:p>
          <a:p>
            <a:r>
              <a:rPr lang="en-US" dirty="0" smtClean="0"/>
              <a:t>comparative </a:t>
            </a:r>
            <a:r>
              <a:rPr lang="en-US" dirty="0"/>
              <a:t>information in respect of the preceding </a:t>
            </a:r>
            <a:r>
              <a:rPr lang="en-US" dirty="0" smtClean="0"/>
              <a:t>period; </a:t>
            </a:r>
            <a:r>
              <a:rPr lang="en-US" dirty="0"/>
              <a:t>and </a:t>
            </a:r>
          </a:p>
          <a:p>
            <a:r>
              <a:rPr lang="en-US" dirty="0" smtClean="0"/>
              <a:t>a </a:t>
            </a:r>
            <a:r>
              <a:rPr lang="en-US" dirty="0"/>
              <a:t>statement of financial position as at the beginning of the preceding period </a:t>
            </a:r>
            <a:r>
              <a:rPr lang="en-US" b="1" dirty="0"/>
              <a:t>when an entity applies an accounting policy retrospectively </a:t>
            </a:r>
            <a:r>
              <a:rPr lang="en-US" dirty="0"/>
              <a:t>or makes a retrospective </a:t>
            </a:r>
            <a:r>
              <a:rPr lang="en-US" b="1" u="sng" dirty="0"/>
              <a:t>restatement</a:t>
            </a:r>
            <a:r>
              <a:rPr lang="en-US" dirty="0"/>
              <a:t> of items in its financial statements 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08305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6265" y="298623"/>
            <a:ext cx="10515600" cy="1325563"/>
          </a:xfrm>
        </p:spPr>
        <p:txBody>
          <a:bodyPr/>
          <a:lstStyle/>
          <a:p>
            <a:r>
              <a:rPr lang="en-US" dirty="0" smtClean="0"/>
              <a:t>Other Titles for the statements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1487979"/>
            <a:ext cx="10018713" cy="4303222"/>
          </a:xfrm>
        </p:spPr>
        <p:txBody>
          <a:bodyPr>
            <a:normAutofit/>
          </a:bodyPr>
          <a:lstStyle/>
          <a:p>
            <a:r>
              <a:rPr lang="en-US" dirty="0"/>
              <a:t>An entity may use titles for the statements other than those used in this Standard. </a:t>
            </a:r>
            <a:endParaRPr lang="en-US" dirty="0" smtClean="0"/>
          </a:p>
          <a:p>
            <a:r>
              <a:rPr lang="en-US" dirty="0" smtClean="0"/>
              <a:t>For </a:t>
            </a:r>
            <a:r>
              <a:rPr lang="en-US" dirty="0"/>
              <a:t>example, an entity may use the title ‘statement of comprehensive income’ instead of ‘statement of profit or loss and other comprehensive income’. </a:t>
            </a:r>
            <a:endParaRPr lang="en-US" dirty="0" smtClean="0"/>
          </a:p>
          <a:p>
            <a:r>
              <a:rPr lang="en-US" dirty="0"/>
              <a:t>An entity may present a single statement of profit or loss and other comprehensive income, with profit or loss and other comprehensive income presented in two sections. 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126139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2253" y="62345"/>
            <a:ext cx="10018713" cy="1752599"/>
          </a:xfrm>
        </p:spPr>
        <p:txBody>
          <a:bodyPr/>
          <a:lstStyle/>
          <a:p>
            <a:r>
              <a:rPr lang="en-US" dirty="0" smtClean="0"/>
              <a:t>Accounting policies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/>
              <a:t>An entity cannot rectify inappropriate accounting policies </a:t>
            </a:r>
            <a:r>
              <a:rPr lang="en-US" dirty="0"/>
              <a:t>either by disclosure of the accounting policies used or by notes or explanatory </a:t>
            </a:r>
            <a:r>
              <a:rPr lang="en-US" dirty="0" smtClean="0"/>
              <a:t>material</a:t>
            </a:r>
          </a:p>
          <a:p>
            <a:r>
              <a:rPr lang="en-US" dirty="0" smtClean="0"/>
              <a:t>If special purpose financial report is </a:t>
            </a:r>
            <a:r>
              <a:rPr lang="en-US" dirty="0" smtClean="0"/>
              <a:t>prepared, in </a:t>
            </a:r>
            <a:r>
              <a:rPr lang="en-US" b="1" dirty="0" smtClean="0"/>
              <a:t>extremely rare </a:t>
            </a:r>
            <a:r>
              <a:rPr lang="en-US" dirty="0" smtClean="0"/>
              <a:t>circumstances, you may depart from a relevant Accounting standard </a:t>
            </a:r>
            <a:r>
              <a:rPr lang="en-US" b="1" dirty="0" smtClean="0"/>
              <a:t>if application of the Standard is misleading and not be true and fair.</a:t>
            </a:r>
          </a:p>
          <a:p>
            <a:r>
              <a:rPr lang="en-US" dirty="0" smtClean="0"/>
              <a:t>If so you </a:t>
            </a:r>
            <a:r>
              <a:rPr lang="en-US" dirty="0" smtClean="0"/>
              <a:t>must </a:t>
            </a:r>
            <a:r>
              <a:rPr lang="en-US" dirty="0" smtClean="0"/>
              <a:t>disclose the departure from the relevant Standard and its </a:t>
            </a:r>
            <a:r>
              <a:rPr lang="en-US" b="1" dirty="0" smtClean="0"/>
              <a:t>financial effect.</a:t>
            </a:r>
          </a:p>
          <a:p>
            <a:endParaRPr lang="en-US" dirty="0" smtClean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900260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9002" y="120535"/>
            <a:ext cx="10018713" cy="1752599"/>
          </a:xfrm>
        </p:spPr>
        <p:txBody>
          <a:bodyPr/>
          <a:lstStyle/>
          <a:p>
            <a:r>
              <a:rPr lang="en-AU" dirty="0"/>
              <a:t>Accrual basis of accounting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1787237"/>
            <a:ext cx="10018713" cy="4003964"/>
          </a:xfrm>
        </p:spPr>
        <p:txBody>
          <a:bodyPr/>
          <a:lstStyle/>
          <a:p>
            <a:r>
              <a:rPr lang="en-US" dirty="0"/>
              <a:t>An entity shall prepare its financial statements, except for cash flow information, using the accrual basis of accounting</a:t>
            </a:r>
            <a:r>
              <a:rPr lang="en-US" dirty="0" smtClean="0"/>
              <a:t>.</a:t>
            </a:r>
          </a:p>
          <a:p>
            <a:r>
              <a:rPr lang="en-US" dirty="0"/>
              <a:t>an entity </a:t>
            </a:r>
            <a:r>
              <a:rPr lang="en-AU" b="1" dirty="0" smtClean="0"/>
              <a:t>recognises</a:t>
            </a:r>
            <a:r>
              <a:rPr lang="en-US" dirty="0" smtClean="0"/>
              <a:t> </a:t>
            </a:r>
            <a:r>
              <a:rPr lang="en-US" dirty="0"/>
              <a:t>items as assets, liabilities, equity, income and expenses (the elements of financial statements) when they satisfy the definitions and recognition criteria for those elements in the </a:t>
            </a:r>
            <a:r>
              <a:rPr lang="en-US" i="1" dirty="0"/>
              <a:t>Framework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10850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9001" y="87284"/>
            <a:ext cx="10018713" cy="1752599"/>
          </a:xfrm>
        </p:spPr>
        <p:txBody>
          <a:bodyPr/>
          <a:lstStyle/>
          <a:p>
            <a:r>
              <a:rPr lang="en-AU" dirty="0"/>
              <a:t>Materiality and aggregation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1371601"/>
            <a:ext cx="10018713" cy="4419600"/>
          </a:xfrm>
        </p:spPr>
        <p:txBody>
          <a:bodyPr>
            <a:normAutofit fontScale="92500" lnSpcReduction="20000"/>
          </a:bodyPr>
          <a:lstStyle/>
          <a:p>
            <a:r>
              <a:rPr lang="en-US" sz="2600" dirty="0"/>
              <a:t>An entity shall present separately </a:t>
            </a:r>
            <a:r>
              <a:rPr lang="en-US" sz="2600" b="1" dirty="0"/>
              <a:t>each material class of similar items</a:t>
            </a:r>
            <a:r>
              <a:rPr lang="en-US" sz="2600" dirty="0" smtClean="0"/>
              <a:t>.</a:t>
            </a:r>
          </a:p>
          <a:p>
            <a:r>
              <a:rPr lang="en-US" sz="2600" dirty="0" smtClean="0"/>
              <a:t>An </a:t>
            </a:r>
            <a:r>
              <a:rPr lang="en-US" sz="2600" dirty="0"/>
              <a:t>entity shall present separately </a:t>
            </a:r>
            <a:r>
              <a:rPr lang="en-US" sz="2600" b="1" dirty="0"/>
              <a:t>items of a dissimilar nature or function</a:t>
            </a:r>
            <a:r>
              <a:rPr lang="en-US" sz="2600" dirty="0"/>
              <a:t> unless they are immaterial</a:t>
            </a:r>
            <a:r>
              <a:rPr lang="en-US" sz="2600" dirty="0" smtClean="0"/>
              <a:t>.</a:t>
            </a:r>
          </a:p>
          <a:p>
            <a:endParaRPr lang="en-US" dirty="0"/>
          </a:p>
          <a:p>
            <a:pPr marL="0" indent="0" algn="ctr">
              <a:buNone/>
            </a:pPr>
            <a:r>
              <a:rPr lang="en-US" sz="4400" dirty="0" smtClean="0"/>
              <a:t>Offsetting</a:t>
            </a:r>
          </a:p>
          <a:p>
            <a:r>
              <a:rPr lang="en-US" sz="2600" dirty="0"/>
              <a:t>An entity </a:t>
            </a:r>
            <a:r>
              <a:rPr lang="en-US" sz="2600" b="1" dirty="0"/>
              <a:t>shall not offset assets and liabilities or income and expenses</a:t>
            </a:r>
            <a:r>
              <a:rPr lang="en-US" sz="2600" dirty="0"/>
              <a:t>, unless required or permitted by an Australian Accounting Standard. </a:t>
            </a:r>
            <a:endParaRPr lang="en-US" sz="2600" dirty="0" smtClean="0"/>
          </a:p>
          <a:p>
            <a:r>
              <a:rPr lang="en-US" sz="2600" dirty="0" smtClean="0"/>
              <a:t>Exceptions</a:t>
            </a:r>
          </a:p>
          <a:p>
            <a:pPr lvl="1"/>
            <a:r>
              <a:rPr lang="en-US" sz="2600" dirty="0" smtClean="0"/>
              <a:t>Gains &amp; loss on disposal of assets</a:t>
            </a:r>
          </a:p>
          <a:p>
            <a:pPr lvl="1"/>
            <a:r>
              <a:rPr lang="en-US" sz="2600" dirty="0" smtClean="0"/>
              <a:t>expenditure related to a Provision</a:t>
            </a:r>
            <a:endParaRPr lang="en-AU" sz="2600" dirty="0"/>
          </a:p>
        </p:txBody>
      </p:sp>
    </p:spTree>
    <p:extLst>
      <p:ext uri="{BB962C8B-B14F-4D97-AF65-F5344CB8AC3E}">
        <p14:creationId xmlns:p14="http://schemas.microsoft.com/office/powerpoint/2010/main" val="3822366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0"/>
            <a:ext cx="10018713" cy="2438399"/>
          </a:xfrm>
        </p:spPr>
        <p:txBody>
          <a:bodyPr/>
          <a:lstStyle/>
          <a:p>
            <a:r>
              <a:rPr lang="en-US" dirty="0"/>
              <a:t>The statement of financial position shall include line </a:t>
            </a:r>
            <a:r>
              <a:rPr lang="en-US" dirty="0" smtClean="0"/>
              <a:t>items </a:t>
            </a:r>
            <a:r>
              <a:rPr lang="en-US" dirty="0" smtClean="0"/>
              <a:t>(if </a:t>
            </a:r>
            <a:r>
              <a:rPr lang="en-US" dirty="0" smtClean="0"/>
              <a:t>relevant)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07270" y="1886989"/>
            <a:ext cx="10018713" cy="4804756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property</a:t>
            </a:r>
            <a:r>
              <a:rPr lang="en-US" dirty="0"/>
              <a:t>, plant and equipment; </a:t>
            </a:r>
          </a:p>
          <a:p>
            <a:r>
              <a:rPr lang="en-AU" dirty="0" smtClean="0"/>
              <a:t>investment </a:t>
            </a:r>
            <a:r>
              <a:rPr lang="en-AU" dirty="0"/>
              <a:t>property; </a:t>
            </a:r>
          </a:p>
          <a:p>
            <a:r>
              <a:rPr lang="en-AU" dirty="0" smtClean="0"/>
              <a:t>intangible </a:t>
            </a:r>
            <a:r>
              <a:rPr lang="en-AU" dirty="0"/>
              <a:t>assets; </a:t>
            </a:r>
          </a:p>
          <a:p>
            <a:r>
              <a:rPr lang="en-US" dirty="0" smtClean="0"/>
              <a:t>financial </a:t>
            </a:r>
            <a:r>
              <a:rPr lang="en-US" dirty="0"/>
              <a:t>assets (excluding amounts shown under (e), (h) and </a:t>
            </a:r>
            <a:r>
              <a:rPr lang="en-US" dirty="0" smtClean="0"/>
              <a:t>(</a:t>
            </a:r>
            <a:r>
              <a:rPr lang="en-AU" dirty="0" smtClean="0"/>
              <a:t>i</a:t>
            </a:r>
            <a:r>
              <a:rPr lang="en-US" dirty="0" smtClean="0"/>
              <a:t>)); </a:t>
            </a:r>
            <a:endParaRPr lang="en-US" dirty="0"/>
          </a:p>
          <a:p>
            <a:r>
              <a:rPr lang="en-US" dirty="0" smtClean="0"/>
              <a:t>investments </a:t>
            </a:r>
            <a:r>
              <a:rPr lang="en-US" dirty="0"/>
              <a:t>accounted for using the equity method; </a:t>
            </a:r>
          </a:p>
          <a:p>
            <a:r>
              <a:rPr lang="en-US" dirty="0" smtClean="0"/>
              <a:t>biological </a:t>
            </a:r>
            <a:r>
              <a:rPr lang="en-US" dirty="0"/>
              <a:t>assets within the scope of AASB 141 </a:t>
            </a:r>
            <a:r>
              <a:rPr lang="en-US" i="1" dirty="0"/>
              <a:t>Agriculture</a:t>
            </a:r>
            <a:r>
              <a:rPr lang="en-US" dirty="0"/>
              <a:t>; </a:t>
            </a:r>
          </a:p>
          <a:p>
            <a:r>
              <a:rPr lang="en-AU" dirty="0" smtClean="0"/>
              <a:t>inventories</a:t>
            </a:r>
            <a:r>
              <a:rPr lang="en-AU" dirty="0"/>
              <a:t>; </a:t>
            </a:r>
          </a:p>
          <a:p>
            <a:r>
              <a:rPr lang="en-US" dirty="0" smtClean="0"/>
              <a:t>trade </a:t>
            </a:r>
            <a:r>
              <a:rPr lang="en-US" dirty="0"/>
              <a:t>and other receivables; </a:t>
            </a:r>
          </a:p>
          <a:p>
            <a:r>
              <a:rPr lang="en-US" dirty="0" smtClean="0"/>
              <a:t>cash </a:t>
            </a:r>
            <a:r>
              <a:rPr lang="en-US" dirty="0"/>
              <a:t>and cash equivalents; </a:t>
            </a:r>
          </a:p>
          <a:p>
            <a:r>
              <a:rPr lang="en-US" dirty="0" smtClean="0"/>
              <a:t>the </a:t>
            </a:r>
            <a:r>
              <a:rPr lang="en-US" dirty="0"/>
              <a:t>total of assets classified as held for sale 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918582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74816"/>
            <a:ext cx="10018713" cy="2363584"/>
          </a:xfrm>
        </p:spPr>
        <p:txBody>
          <a:bodyPr/>
          <a:lstStyle/>
          <a:p>
            <a:r>
              <a:rPr lang="en-US" dirty="0"/>
              <a:t>The statement of financial position shall include line items </a:t>
            </a:r>
            <a:r>
              <a:rPr lang="en-US" dirty="0" smtClean="0"/>
              <a:t>(if </a:t>
            </a:r>
            <a:r>
              <a:rPr lang="en-US" dirty="0"/>
              <a:t>relevant)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15335" y="2236125"/>
            <a:ext cx="10018713" cy="3713018"/>
          </a:xfrm>
        </p:spPr>
        <p:txBody>
          <a:bodyPr>
            <a:noAutofit/>
          </a:bodyPr>
          <a:lstStyle/>
          <a:p>
            <a:r>
              <a:rPr lang="en-US" dirty="0" smtClean="0"/>
              <a:t>trade </a:t>
            </a:r>
            <a:r>
              <a:rPr lang="en-US" dirty="0"/>
              <a:t>and other payables; </a:t>
            </a:r>
          </a:p>
          <a:p>
            <a:r>
              <a:rPr lang="en-AU" dirty="0" smtClean="0"/>
              <a:t>provisions</a:t>
            </a:r>
            <a:r>
              <a:rPr lang="en-AU" dirty="0"/>
              <a:t>; </a:t>
            </a:r>
          </a:p>
          <a:p>
            <a:r>
              <a:rPr lang="en-US" dirty="0" smtClean="0"/>
              <a:t>financial liabilities</a:t>
            </a:r>
            <a:endParaRPr lang="en-US" dirty="0"/>
          </a:p>
          <a:p>
            <a:r>
              <a:rPr lang="en-US" dirty="0" smtClean="0"/>
              <a:t>liabilities </a:t>
            </a:r>
            <a:r>
              <a:rPr lang="en-US" dirty="0"/>
              <a:t>and assets for current tax, if relevant</a:t>
            </a:r>
          </a:p>
          <a:p>
            <a:r>
              <a:rPr lang="en-US" b="1" dirty="0" smtClean="0"/>
              <a:t>deferred </a:t>
            </a:r>
            <a:r>
              <a:rPr lang="en-US" b="1" dirty="0"/>
              <a:t>tax liabilities and deferred tax assets</a:t>
            </a:r>
            <a:r>
              <a:rPr lang="en-US" dirty="0"/>
              <a:t>, </a:t>
            </a:r>
            <a:r>
              <a:rPr lang="en-US" dirty="0" smtClean="0"/>
              <a:t>if relevant</a:t>
            </a:r>
          </a:p>
          <a:p>
            <a:r>
              <a:rPr lang="en-US" dirty="0" smtClean="0"/>
              <a:t>non-controlling </a:t>
            </a:r>
            <a:r>
              <a:rPr lang="en-US" dirty="0"/>
              <a:t>interests, presented within equity; and </a:t>
            </a:r>
          </a:p>
          <a:p>
            <a:r>
              <a:rPr lang="en-US" dirty="0" smtClean="0"/>
              <a:t>issued capital and reserves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05772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689" y="0"/>
            <a:ext cx="10018713" cy="1752599"/>
          </a:xfrm>
        </p:spPr>
        <p:txBody>
          <a:bodyPr/>
          <a:lstStyle/>
          <a:p>
            <a:r>
              <a:rPr lang="en-AU" dirty="0" smtClean="0"/>
              <a:t>Current assets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3287" y="1546168"/>
            <a:ext cx="10018713" cy="4904508"/>
          </a:xfrm>
        </p:spPr>
        <p:txBody>
          <a:bodyPr>
            <a:normAutofit/>
          </a:bodyPr>
          <a:lstStyle/>
          <a:p>
            <a:r>
              <a:rPr lang="en-US" dirty="0" smtClean="0"/>
              <a:t>An </a:t>
            </a:r>
            <a:r>
              <a:rPr lang="en-US" dirty="0"/>
              <a:t>entity shall classify an </a:t>
            </a:r>
            <a:r>
              <a:rPr lang="en-US" b="1" dirty="0"/>
              <a:t>asset as current </a:t>
            </a:r>
            <a:r>
              <a:rPr lang="en-US" dirty="0"/>
              <a:t>when:</a:t>
            </a:r>
          </a:p>
          <a:p>
            <a:pPr lvl="1"/>
            <a:r>
              <a:rPr lang="en-US" sz="2400" dirty="0" smtClean="0"/>
              <a:t>it </a:t>
            </a:r>
            <a:r>
              <a:rPr lang="en-US" sz="2400" dirty="0"/>
              <a:t>expects to </a:t>
            </a:r>
            <a:r>
              <a:rPr lang="en-AU" sz="2400" dirty="0" smtClean="0"/>
              <a:t>realise</a:t>
            </a:r>
            <a:r>
              <a:rPr lang="en-US" sz="2400" dirty="0" smtClean="0"/>
              <a:t> </a:t>
            </a:r>
            <a:r>
              <a:rPr lang="en-US" sz="2400" dirty="0"/>
              <a:t>the asset, or intends to sell or consume it, in its normal operating cycle;</a:t>
            </a:r>
          </a:p>
          <a:p>
            <a:pPr lvl="1"/>
            <a:r>
              <a:rPr lang="en-US" sz="2400" dirty="0" smtClean="0"/>
              <a:t>it </a:t>
            </a:r>
            <a:r>
              <a:rPr lang="en-US" sz="2400" dirty="0"/>
              <a:t>holds the asset primarily for the purpose of trading;</a:t>
            </a:r>
          </a:p>
          <a:p>
            <a:pPr lvl="1"/>
            <a:r>
              <a:rPr lang="en-US" sz="2400" dirty="0" smtClean="0"/>
              <a:t>it </a:t>
            </a:r>
            <a:r>
              <a:rPr lang="en-US" sz="2400" dirty="0"/>
              <a:t>expects to </a:t>
            </a:r>
            <a:r>
              <a:rPr lang="en-AU" sz="2400" dirty="0" smtClean="0"/>
              <a:t>realise</a:t>
            </a:r>
            <a:r>
              <a:rPr lang="en-US" sz="2400" dirty="0" smtClean="0"/>
              <a:t> </a:t>
            </a:r>
            <a:r>
              <a:rPr lang="en-US" sz="2400" dirty="0"/>
              <a:t>the asset within twelve months after the reporting </a:t>
            </a:r>
            <a:r>
              <a:rPr lang="en-US" sz="2400" dirty="0" smtClean="0"/>
              <a:t>date</a:t>
            </a:r>
          </a:p>
          <a:p>
            <a:pPr lvl="1"/>
            <a:r>
              <a:rPr lang="en-US" sz="2400" dirty="0" smtClean="0"/>
              <a:t>the </a:t>
            </a:r>
            <a:r>
              <a:rPr lang="en-US" sz="2400" dirty="0"/>
              <a:t>asset is cash or a cash equivalent </a:t>
            </a:r>
          </a:p>
          <a:p>
            <a:pPr lvl="1"/>
            <a:r>
              <a:rPr lang="en-US" sz="2400" dirty="0" smtClean="0"/>
              <a:t>unless </a:t>
            </a:r>
            <a:r>
              <a:rPr lang="en-US" sz="2400" dirty="0"/>
              <a:t>the asset is restricted from being exchanged or used to settle a liability for at least twelve months after the reporting </a:t>
            </a:r>
            <a:r>
              <a:rPr lang="en-US" sz="2400" dirty="0" smtClean="0"/>
              <a:t>date.</a:t>
            </a:r>
            <a:endParaRPr lang="en-US" sz="2400" dirty="0"/>
          </a:p>
          <a:p>
            <a:r>
              <a:rPr lang="en-US" dirty="0"/>
              <a:t>An entity shall classify </a:t>
            </a:r>
            <a:r>
              <a:rPr lang="en-US" b="1" dirty="0"/>
              <a:t>all other assets as non-current</a:t>
            </a:r>
            <a:r>
              <a:rPr lang="en-US" dirty="0" smtClean="0"/>
              <a:t>.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834626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33940" y="0"/>
            <a:ext cx="10018713" cy="2288770"/>
          </a:xfrm>
        </p:spPr>
        <p:txBody>
          <a:bodyPr/>
          <a:lstStyle/>
          <a:p>
            <a:r>
              <a:rPr lang="en-AU" dirty="0"/>
              <a:t>Current liabilities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99947" y="1687483"/>
            <a:ext cx="10018713" cy="4136967"/>
          </a:xfrm>
        </p:spPr>
        <p:txBody>
          <a:bodyPr>
            <a:normAutofit/>
          </a:bodyPr>
          <a:lstStyle/>
          <a:p>
            <a:r>
              <a:rPr lang="en-US" dirty="0"/>
              <a:t>An entity shall classify </a:t>
            </a:r>
            <a:r>
              <a:rPr lang="en-US" b="1" dirty="0"/>
              <a:t>a liability as current </a:t>
            </a:r>
            <a:r>
              <a:rPr lang="en-US" dirty="0"/>
              <a:t>when:</a:t>
            </a:r>
          </a:p>
          <a:p>
            <a:pPr lvl="1"/>
            <a:r>
              <a:rPr lang="en-US" sz="2400" dirty="0" smtClean="0"/>
              <a:t>it </a:t>
            </a:r>
            <a:r>
              <a:rPr lang="en-US" sz="2400" dirty="0"/>
              <a:t>expects to settle the liability in its normal operating cycle;</a:t>
            </a:r>
          </a:p>
          <a:p>
            <a:pPr lvl="1"/>
            <a:r>
              <a:rPr lang="en-US" sz="2400" dirty="0" smtClean="0"/>
              <a:t>it </a:t>
            </a:r>
            <a:r>
              <a:rPr lang="en-US" sz="2400" dirty="0"/>
              <a:t>holds the liability primarily for the purpose of trading;</a:t>
            </a:r>
          </a:p>
          <a:p>
            <a:pPr lvl="1"/>
            <a:r>
              <a:rPr lang="en-US" sz="2400" dirty="0" smtClean="0"/>
              <a:t>the </a:t>
            </a:r>
            <a:r>
              <a:rPr lang="en-US" sz="2400" dirty="0"/>
              <a:t>liability is due to be settled within twelve months after the reporting </a:t>
            </a:r>
            <a:r>
              <a:rPr lang="en-US" sz="2400" dirty="0" smtClean="0"/>
              <a:t>date</a:t>
            </a:r>
          </a:p>
          <a:p>
            <a:pPr lvl="1"/>
            <a:r>
              <a:rPr lang="en-US" sz="2400" dirty="0" smtClean="0"/>
              <a:t>it </a:t>
            </a:r>
            <a:r>
              <a:rPr lang="en-US" sz="2400" dirty="0"/>
              <a:t>does not have an unconditional right to defer settlement of the liability for at least twelve months after the reporting </a:t>
            </a:r>
            <a:r>
              <a:rPr lang="en-US" sz="2400" dirty="0" smtClean="0"/>
              <a:t>date</a:t>
            </a:r>
          </a:p>
          <a:p>
            <a:r>
              <a:rPr lang="en-US" dirty="0" smtClean="0"/>
              <a:t>An </a:t>
            </a:r>
            <a:r>
              <a:rPr lang="en-US" dirty="0"/>
              <a:t>entity shall classify </a:t>
            </a:r>
            <a:r>
              <a:rPr lang="en-US" b="1" dirty="0"/>
              <a:t>all other liabilities as non-current.</a:t>
            </a:r>
            <a:endParaRPr lang="en-AU" b="1" dirty="0"/>
          </a:p>
        </p:txBody>
      </p:sp>
    </p:spTree>
    <p:extLst>
      <p:ext uri="{BB962C8B-B14F-4D97-AF65-F5344CB8AC3E}">
        <p14:creationId xmlns:p14="http://schemas.microsoft.com/office/powerpoint/2010/main" val="3739680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1"/>
            <a:ext cx="10018713" cy="2053244"/>
          </a:xfrm>
        </p:spPr>
        <p:txBody>
          <a:bodyPr>
            <a:normAutofit/>
          </a:bodyPr>
          <a:lstStyle/>
          <a:p>
            <a:r>
              <a:rPr lang="en-US" dirty="0" smtClean="0"/>
              <a:t>Statement of Profit or Loss </a:t>
            </a:r>
            <a:br>
              <a:rPr lang="en-US" dirty="0" smtClean="0"/>
            </a:br>
            <a:r>
              <a:rPr lang="en-US" dirty="0" smtClean="0"/>
              <a:t>shall </a:t>
            </a:r>
            <a:r>
              <a:rPr lang="en-US" sz="3600" dirty="0" smtClean="0"/>
              <a:t>as a minimum </a:t>
            </a:r>
            <a:r>
              <a:rPr lang="en-US" dirty="0" smtClean="0"/>
              <a:t>present: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05786" y="1820488"/>
            <a:ext cx="10018713" cy="4530436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Revenue from ordinary operations</a:t>
            </a:r>
            <a:endParaRPr lang="en-US" dirty="0"/>
          </a:p>
          <a:p>
            <a:r>
              <a:rPr lang="en-US" dirty="0" smtClean="0"/>
              <a:t>interest </a:t>
            </a:r>
            <a:r>
              <a:rPr lang="en-US" dirty="0"/>
              <a:t>revenue </a:t>
            </a:r>
            <a:endParaRPr lang="en-US" dirty="0" smtClean="0"/>
          </a:p>
          <a:p>
            <a:r>
              <a:rPr lang="en-US" dirty="0" smtClean="0"/>
              <a:t>Expenses from ordinary operations</a:t>
            </a:r>
            <a:endParaRPr lang="en-US" dirty="0"/>
          </a:p>
          <a:p>
            <a:r>
              <a:rPr lang="en-US" dirty="0" smtClean="0"/>
              <a:t>gains </a:t>
            </a:r>
            <a:r>
              <a:rPr lang="en-US" dirty="0"/>
              <a:t>and losses arising from the </a:t>
            </a:r>
            <a:r>
              <a:rPr lang="en-AU" dirty="0" smtClean="0"/>
              <a:t>derecognition</a:t>
            </a:r>
            <a:r>
              <a:rPr lang="en-US" dirty="0" smtClean="0"/>
              <a:t> </a:t>
            </a:r>
            <a:r>
              <a:rPr lang="en-US" dirty="0"/>
              <a:t>of financial assets </a:t>
            </a:r>
            <a:endParaRPr lang="en-US" dirty="0" smtClean="0"/>
          </a:p>
          <a:p>
            <a:r>
              <a:rPr lang="en-AU" dirty="0" smtClean="0"/>
              <a:t>finance </a:t>
            </a:r>
            <a:r>
              <a:rPr lang="en-AU" dirty="0"/>
              <a:t>costs; </a:t>
            </a:r>
          </a:p>
          <a:p>
            <a:r>
              <a:rPr lang="en-US" b="1" dirty="0" smtClean="0"/>
              <a:t>impairment</a:t>
            </a:r>
            <a:r>
              <a:rPr lang="en-US" dirty="0" smtClean="0"/>
              <a:t> </a:t>
            </a:r>
            <a:r>
              <a:rPr lang="en-US" dirty="0"/>
              <a:t>losses </a:t>
            </a:r>
            <a:endParaRPr lang="en-US" dirty="0" smtClean="0"/>
          </a:p>
          <a:p>
            <a:r>
              <a:rPr lang="en-US" dirty="0" smtClean="0"/>
              <a:t>share </a:t>
            </a:r>
            <a:r>
              <a:rPr lang="en-US" dirty="0"/>
              <a:t>of the profit or loss of </a:t>
            </a:r>
            <a:r>
              <a:rPr lang="en-US" dirty="0" smtClean="0"/>
              <a:t>associate</a:t>
            </a:r>
          </a:p>
          <a:p>
            <a:r>
              <a:rPr lang="en-US" dirty="0" smtClean="0"/>
              <a:t>Tax expense</a:t>
            </a:r>
          </a:p>
          <a:p>
            <a:r>
              <a:rPr lang="en-US" dirty="0" smtClean="0"/>
              <a:t>A single amount for the total of discontinued operations 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586025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4064" y="-95596"/>
            <a:ext cx="10018713" cy="1752599"/>
          </a:xfrm>
        </p:spPr>
        <p:txBody>
          <a:bodyPr/>
          <a:lstStyle/>
          <a:p>
            <a:r>
              <a:rPr lang="en-US" dirty="0" smtClean="0"/>
              <a:t>2015 AFSL Financial Reporting Requirements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99947" y="1762298"/>
            <a:ext cx="10018713" cy="4921135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If a reporting entity, then </a:t>
            </a:r>
          </a:p>
          <a:p>
            <a:pPr lvl="1"/>
            <a:r>
              <a:rPr lang="en-US" dirty="0"/>
              <a:t>S</a:t>
            </a:r>
            <a:r>
              <a:rPr lang="en-US" dirty="0" smtClean="0"/>
              <a:t>tatement of financial position</a:t>
            </a:r>
          </a:p>
          <a:p>
            <a:pPr lvl="1"/>
            <a:r>
              <a:rPr lang="en-US" dirty="0" smtClean="0"/>
              <a:t>Statement of profit or loss and other comprehensive income</a:t>
            </a:r>
          </a:p>
          <a:p>
            <a:pPr lvl="1"/>
            <a:r>
              <a:rPr lang="en-US" dirty="0" smtClean="0"/>
              <a:t>Statement of Changes in Equity</a:t>
            </a:r>
          </a:p>
          <a:p>
            <a:pPr lvl="1"/>
            <a:r>
              <a:rPr lang="en-US" dirty="0" smtClean="0"/>
              <a:t>Statement of Cash Flows</a:t>
            </a:r>
          </a:p>
          <a:p>
            <a:r>
              <a:rPr lang="en-US" dirty="0" smtClean="0"/>
              <a:t>If a non reporting entity</a:t>
            </a:r>
          </a:p>
          <a:p>
            <a:pPr lvl="1"/>
            <a:r>
              <a:rPr lang="en-US" dirty="0" smtClean="0"/>
              <a:t>Profit and loss statement</a:t>
            </a:r>
          </a:p>
          <a:p>
            <a:pPr lvl="1"/>
            <a:r>
              <a:rPr lang="en-US" dirty="0" smtClean="0"/>
              <a:t>Balance sheet</a:t>
            </a:r>
          </a:p>
          <a:p>
            <a:r>
              <a:rPr lang="en-US" dirty="0" smtClean="0"/>
              <a:t>In both situations</a:t>
            </a:r>
          </a:p>
          <a:p>
            <a:r>
              <a:rPr lang="en-US" dirty="0" smtClean="0"/>
              <a:t>The licensee is responsible for preparing financial statements that are </a:t>
            </a:r>
          </a:p>
          <a:p>
            <a:r>
              <a:rPr lang="en-US" b="1" dirty="0"/>
              <a:t>T</a:t>
            </a:r>
            <a:r>
              <a:rPr lang="en-US" b="1" dirty="0" smtClean="0"/>
              <a:t>rue &amp; Fair</a:t>
            </a:r>
          </a:p>
          <a:p>
            <a:endParaRPr lang="en-US" dirty="0" smtClean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375439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0"/>
            <a:ext cx="10018713" cy="1662545"/>
          </a:xfrm>
        </p:spPr>
        <p:txBody>
          <a:bodyPr/>
          <a:lstStyle/>
          <a:p>
            <a:r>
              <a:rPr lang="en-US" dirty="0"/>
              <a:t>Statement of Profit or Loss </a:t>
            </a:r>
            <a:br>
              <a:rPr lang="en-US" dirty="0"/>
            </a:br>
            <a:r>
              <a:rPr lang="en-US" dirty="0"/>
              <a:t>shall </a:t>
            </a:r>
            <a:r>
              <a:rPr lang="en-US" dirty="0" smtClean="0"/>
              <a:t>present</a:t>
            </a:r>
            <a:r>
              <a:rPr lang="en-US" dirty="0"/>
              <a:t>: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1529543"/>
            <a:ext cx="10018713" cy="4261658"/>
          </a:xfrm>
        </p:spPr>
        <p:txBody>
          <a:bodyPr/>
          <a:lstStyle/>
          <a:p>
            <a:r>
              <a:rPr lang="en-US" dirty="0"/>
              <a:t>When items of income or expense </a:t>
            </a:r>
            <a:r>
              <a:rPr lang="en-US" b="1" dirty="0"/>
              <a:t>are material</a:t>
            </a:r>
            <a:r>
              <a:rPr lang="en-US" dirty="0"/>
              <a:t>, an entity shall disclose their nature and amount separately. </a:t>
            </a:r>
            <a:endParaRPr lang="en-US" dirty="0" smtClean="0"/>
          </a:p>
          <a:p>
            <a:r>
              <a:rPr lang="en-US" dirty="0"/>
              <a:t>An entity shall present an </a:t>
            </a:r>
            <a:r>
              <a:rPr lang="en-US" b="1" dirty="0"/>
              <a:t>analysis of expenses </a:t>
            </a:r>
            <a:r>
              <a:rPr lang="en-AU" b="1" dirty="0" smtClean="0"/>
              <a:t>recognised</a:t>
            </a:r>
            <a:r>
              <a:rPr lang="en-US" b="1" dirty="0" smtClean="0"/>
              <a:t> </a:t>
            </a:r>
            <a:r>
              <a:rPr lang="en-US" dirty="0"/>
              <a:t>in profit or loss using a classification based on either </a:t>
            </a:r>
            <a:r>
              <a:rPr lang="en-US" b="1" dirty="0"/>
              <a:t>their nature </a:t>
            </a:r>
            <a:r>
              <a:rPr lang="en-US" dirty="0"/>
              <a:t>or their </a:t>
            </a:r>
            <a:r>
              <a:rPr lang="en-US" b="1" dirty="0"/>
              <a:t>function</a:t>
            </a:r>
            <a:r>
              <a:rPr lang="en-US" dirty="0"/>
              <a:t> within the entity, whichever provides information that is reliable and more relevant. </a:t>
            </a:r>
            <a:endParaRPr lang="en-US" dirty="0" smtClean="0"/>
          </a:p>
          <a:p>
            <a:endParaRPr lang="en-US" dirty="0"/>
          </a:p>
          <a:p>
            <a:r>
              <a:rPr lang="en-US" b="1" dirty="0" smtClean="0"/>
              <a:t>This requires aggregation </a:t>
            </a:r>
            <a:r>
              <a:rPr lang="en-US" dirty="0" smtClean="0"/>
              <a:t>of like items under meaningful headings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752332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0"/>
            <a:ext cx="10018713" cy="2438399"/>
          </a:xfrm>
        </p:spPr>
        <p:txBody>
          <a:bodyPr/>
          <a:lstStyle/>
          <a:p>
            <a:r>
              <a:rPr lang="en-US" dirty="0"/>
              <a:t>Statement of Profit or Loss </a:t>
            </a:r>
            <a:br>
              <a:rPr lang="en-US" dirty="0"/>
            </a:br>
            <a:r>
              <a:rPr lang="en-US" dirty="0"/>
              <a:t>shall present</a:t>
            </a:r>
            <a:r>
              <a:rPr lang="en-US" dirty="0" smtClean="0"/>
              <a:t>: “by Nature” 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38543" y="2310940"/>
            <a:ext cx="10018713" cy="4139736"/>
          </a:xfrm>
        </p:spPr>
        <p:txBody>
          <a:bodyPr>
            <a:normAutofit fontScale="92500" lnSpcReduction="10000"/>
          </a:bodyPr>
          <a:lstStyle/>
          <a:p>
            <a:r>
              <a:rPr lang="en-AU" dirty="0" smtClean="0"/>
              <a:t>Revenue 		</a:t>
            </a:r>
          </a:p>
          <a:p>
            <a:r>
              <a:rPr lang="en-AU" dirty="0" smtClean="0"/>
              <a:t>Other income 		</a:t>
            </a:r>
          </a:p>
          <a:p>
            <a:r>
              <a:rPr lang="en-AU" dirty="0" smtClean="0"/>
              <a:t>Production or service expenses	 	</a:t>
            </a:r>
          </a:p>
          <a:p>
            <a:r>
              <a:rPr lang="en-AU" dirty="0" smtClean="0"/>
              <a:t>Consumables expenses		</a:t>
            </a:r>
          </a:p>
          <a:p>
            <a:r>
              <a:rPr lang="en-AU" dirty="0" smtClean="0"/>
              <a:t>Employee benefits expenses 		</a:t>
            </a:r>
          </a:p>
          <a:p>
            <a:r>
              <a:rPr lang="en-AU" dirty="0" smtClean="0"/>
              <a:t>Depreciation and amortisation expenses 	 	</a:t>
            </a:r>
          </a:p>
          <a:p>
            <a:r>
              <a:rPr lang="en-AU" dirty="0" smtClean="0"/>
              <a:t>Other expenses 	 	</a:t>
            </a:r>
          </a:p>
          <a:p>
            <a:r>
              <a:rPr lang="en-AU" dirty="0" smtClean="0"/>
              <a:t>Total expenses 		</a:t>
            </a:r>
          </a:p>
          <a:p>
            <a:r>
              <a:rPr lang="en-AU" dirty="0" smtClean="0"/>
              <a:t>Profit before tax 	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463563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91441"/>
            <a:ext cx="10018713" cy="1620982"/>
          </a:xfrm>
        </p:spPr>
        <p:txBody>
          <a:bodyPr/>
          <a:lstStyle/>
          <a:p>
            <a:r>
              <a:rPr lang="en-US" dirty="0"/>
              <a:t>Statement of Profit or Loss </a:t>
            </a:r>
            <a:br>
              <a:rPr lang="en-US" dirty="0"/>
            </a:br>
            <a:r>
              <a:rPr lang="en-US" dirty="0"/>
              <a:t>shall present: “by </a:t>
            </a:r>
            <a:r>
              <a:rPr lang="en-US" dirty="0" smtClean="0"/>
              <a:t>Function” 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64965" y="2583872"/>
            <a:ext cx="10018713" cy="3991495"/>
          </a:xfrm>
        </p:spPr>
        <p:txBody>
          <a:bodyPr>
            <a:normAutofit/>
          </a:bodyPr>
          <a:lstStyle/>
          <a:p>
            <a:r>
              <a:rPr lang="en-AU" dirty="0"/>
              <a:t>Revenue 		</a:t>
            </a:r>
          </a:p>
          <a:p>
            <a:r>
              <a:rPr lang="en-AU" dirty="0"/>
              <a:t>Cost of sales </a:t>
            </a:r>
            <a:r>
              <a:rPr lang="en-AU" dirty="0" smtClean="0"/>
              <a:t>(including </a:t>
            </a:r>
            <a:r>
              <a:rPr lang="en-AU" dirty="0" smtClean="0"/>
              <a:t>direct labour costs)</a:t>
            </a:r>
            <a:r>
              <a:rPr lang="en-AU" dirty="0"/>
              <a:t>		</a:t>
            </a:r>
          </a:p>
          <a:p>
            <a:r>
              <a:rPr lang="en-AU" dirty="0"/>
              <a:t>Gross profit 		</a:t>
            </a:r>
          </a:p>
          <a:p>
            <a:r>
              <a:rPr lang="en-AU" dirty="0"/>
              <a:t>Other income 		</a:t>
            </a:r>
          </a:p>
          <a:p>
            <a:r>
              <a:rPr lang="en-AU" dirty="0"/>
              <a:t>Administrative expenses </a:t>
            </a:r>
            <a:r>
              <a:rPr lang="en-AU" dirty="0" smtClean="0"/>
              <a:t>(including indirect labour costs)</a:t>
            </a:r>
            <a:r>
              <a:rPr lang="en-AU" dirty="0"/>
              <a:t>		</a:t>
            </a:r>
          </a:p>
          <a:p>
            <a:r>
              <a:rPr lang="en-AU" dirty="0"/>
              <a:t>Other expenses 	</a:t>
            </a:r>
            <a:r>
              <a:rPr lang="en-AU" dirty="0" smtClean="0"/>
              <a:t>(including Depreciation)</a:t>
            </a:r>
            <a:r>
              <a:rPr lang="en-AU" dirty="0"/>
              <a:t>	</a:t>
            </a:r>
          </a:p>
          <a:p>
            <a:r>
              <a:rPr lang="en-AU" dirty="0"/>
              <a:t>Profit before tax 	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260244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5628" y="0"/>
            <a:ext cx="10018713" cy="1798319"/>
          </a:xfrm>
        </p:spPr>
        <p:txBody>
          <a:bodyPr/>
          <a:lstStyle/>
          <a:p>
            <a:r>
              <a:rPr lang="en-US" dirty="0"/>
              <a:t>Information to be presented in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other </a:t>
            </a:r>
            <a:r>
              <a:rPr lang="en-US" b="1" dirty="0"/>
              <a:t>comprehensive income</a:t>
            </a:r>
            <a:endParaRPr lang="en-AU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1670859"/>
            <a:ext cx="10018713" cy="4120342"/>
          </a:xfrm>
        </p:spPr>
        <p:txBody>
          <a:bodyPr>
            <a:normAutofit/>
          </a:bodyPr>
          <a:lstStyle/>
          <a:p>
            <a:r>
              <a:rPr lang="en-AU" dirty="0" smtClean="0"/>
              <a:t>Revenues, expenses, gains and losses appear in other comprehensive income </a:t>
            </a:r>
            <a:r>
              <a:rPr lang="en-AU" b="1" dirty="0" smtClean="0"/>
              <a:t>when they have not yet been realised.</a:t>
            </a:r>
          </a:p>
          <a:p>
            <a:r>
              <a:rPr lang="en-AU" dirty="0" smtClean="0"/>
              <a:t>For example:</a:t>
            </a:r>
          </a:p>
          <a:p>
            <a:r>
              <a:rPr lang="en-AU" dirty="0" smtClean="0"/>
              <a:t>Unrealised holding gains or holding losses </a:t>
            </a:r>
            <a:r>
              <a:rPr lang="en-AU" b="1" dirty="0" smtClean="0"/>
              <a:t>on investments </a:t>
            </a:r>
            <a:r>
              <a:rPr lang="en-AU" dirty="0" smtClean="0"/>
              <a:t>that are classified as available for sale</a:t>
            </a:r>
          </a:p>
          <a:p>
            <a:r>
              <a:rPr lang="en-AU" dirty="0" smtClean="0"/>
              <a:t>Revaluation of property</a:t>
            </a:r>
          </a:p>
          <a:p>
            <a:r>
              <a:rPr lang="en-AU" dirty="0" smtClean="0"/>
              <a:t>Foreign currency translation gains or losses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923670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1"/>
            <a:ext cx="10018713" cy="1421476"/>
          </a:xfrm>
        </p:spPr>
        <p:txBody>
          <a:bodyPr/>
          <a:lstStyle/>
          <a:p>
            <a:r>
              <a:rPr lang="en-US" dirty="0"/>
              <a:t>Statement of changes in equity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1421477"/>
            <a:ext cx="10018713" cy="4369723"/>
          </a:xfrm>
        </p:spPr>
        <p:txBody>
          <a:bodyPr>
            <a:normAutofit/>
          </a:bodyPr>
          <a:lstStyle/>
          <a:p>
            <a:r>
              <a:rPr lang="en-US" dirty="0"/>
              <a:t>for each component of equity, a reconciliation between the carrying amount at the beginning and the end of the period, </a:t>
            </a:r>
            <a:r>
              <a:rPr lang="en-US" dirty="0" smtClean="0"/>
              <a:t>including </a:t>
            </a:r>
            <a:r>
              <a:rPr lang="en-US" b="1" dirty="0" smtClean="0"/>
              <a:t>retained earnings </a:t>
            </a:r>
            <a:r>
              <a:rPr lang="en-US" dirty="0" smtClean="0"/>
              <a:t>arising from :</a:t>
            </a:r>
            <a:endParaRPr lang="en-US" dirty="0"/>
          </a:p>
          <a:p>
            <a:r>
              <a:rPr lang="en-US" dirty="0" smtClean="0"/>
              <a:t>profit </a:t>
            </a:r>
            <a:r>
              <a:rPr lang="en-US" dirty="0"/>
              <a:t>or loss;</a:t>
            </a:r>
          </a:p>
          <a:p>
            <a:r>
              <a:rPr lang="en-US" dirty="0" smtClean="0"/>
              <a:t>Other </a:t>
            </a:r>
            <a:r>
              <a:rPr lang="en-US" dirty="0"/>
              <a:t>comprehensive </a:t>
            </a:r>
            <a:r>
              <a:rPr lang="en-US" dirty="0" smtClean="0"/>
              <a:t>income</a:t>
            </a:r>
          </a:p>
          <a:p>
            <a:r>
              <a:rPr lang="en-US" dirty="0" smtClean="0"/>
              <a:t>The creation of </a:t>
            </a:r>
            <a:r>
              <a:rPr lang="en-US" b="1" dirty="0" smtClean="0"/>
              <a:t>reserves </a:t>
            </a:r>
            <a:r>
              <a:rPr lang="en-US" dirty="0" smtClean="0"/>
              <a:t>and subsequent movements</a:t>
            </a:r>
          </a:p>
          <a:p>
            <a:r>
              <a:rPr lang="en-US" dirty="0" smtClean="0"/>
              <a:t>Transactions with owners such as </a:t>
            </a:r>
            <a:r>
              <a:rPr lang="en-US" b="1" dirty="0" smtClean="0"/>
              <a:t>share capital </a:t>
            </a:r>
            <a:r>
              <a:rPr lang="en-US" dirty="0" smtClean="0"/>
              <a:t>if relevant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514397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0"/>
            <a:ext cx="10018713" cy="1130531"/>
          </a:xfrm>
        </p:spPr>
        <p:txBody>
          <a:bodyPr>
            <a:normAutofit/>
          </a:bodyPr>
          <a:lstStyle/>
          <a:p>
            <a:r>
              <a:rPr lang="en-AU" dirty="0"/>
              <a:t>Statement of cash </a:t>
            </a:r>
            <a:r>
              <a:rPr lang="en-AU" dirty="0" smtClean="0"/>
              <a:t>flows </a:t>
            </a:r>
            <a:r>
              <a:rPr lang="en-AU" dirty="0" smtClean="0"/>
              <a:t>(</a:t>
            </a:r>
            <a:r>
              <a:rPr lang="en-AU" b="1" dirty="0" smtClean="0"/>
              <a:t>AASB </a:t>
            </a:r>
            <a:r>
              <a:rPr lang="en-AU" b="1" dirty="0" smtClean="0"/>
              <a:t>107</a:t>
            </a:r>
            <a:r>
              <a:rPr lang="en-AU" dirty="0" smtClean="0"/>
              <a:t>)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7371" y="1064029"/>
            <a:ext cx="9328265" cy="5453149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Operating cash flows </a:t>
            </a:r>
          </a:p>
          <a:p>
            <a:pPr lvl="1"/>
            <a:r>
              <a:rPr lang="en-US" dirty="0" smtClean="0"/>
              <a:t>Receipts from operations </a:t>
            </a:r>
            <a:r>
              <a:rPr lang="en-US" dirty="0" smtClean="0"/>
              <a:t>(you </a:t>
            </a:r>
            <a:r>
              <a:rPr lang="en-US" dirty="0" smtClean="0"/>
              <a:t>may split between type of receipt)</a:t>
            </a:r>
          </a:p>
          <a:p>
            <a:pPr lvl="1"/>
            <a:r>
              <a:rPr lang="en-US" dirty="0" smtClean="0"/>
              <a:t>Payments to employees</a:t>
            </a:r>
          </a:p>
          <a:p>
            <a:pPr lvl="1"/>
            <a:r>
              <a:rPr lang="en-US" dirty="0" smtClean="0"/>
              <a:t>Payments to suppliers</a:t>
            </a:r>
          </a:p>
          <a:p>
            <a:pPr marL="457200" lvl="1" indent="0">
              <a:buNone/>
            </a:pPr>
            <a:r>
              <a:rPr lang="en-US" dirty="0" smtClean="0"/>
              <a:t>Entities </a:t>
            </a:r>
            <a:r>
              <a:rPr lang="en-US" dirty="0"/>
              <a:t>are encouraged to report cash flows from operating activities </a:t>
            </a:r>
            <a:r>
              <a:rPr lang="en-US" b="1" dirty="0"/>
              <a:t>using the direct method</a:t>
            </a:r>
            <a:endParaRPr lang="en-US" b="1" dirty="0" smtClean="0"/>
          </a:p>
          <a:p>
            <a:r>
              <a:rPr lang="en-US" dirty="0" smtClean="0"/>
              <a:t>Investing cash flows</a:t>
            </a:r>
          </a:p>
          <a:p>
            <a:pPr lvl="1"/>
            <a:r>
              <a:rPr lang="en-US" dirty="0" smtClean="0"/>
              <a:t>Interest </a:t>
            </a:r>
            <a:r>
              <a:rPr lang="en-US" dirty="0" smtClean="0"/>
              <a:t>received (may </a:t>
            </a:r>
            <a:r>
              <a:rPr lang="en-US" dirty="0" smtClean="0"/>
              <a:t>be operating)</a:t>
            </a:r>
          </a:p>
          <a:p>
            <a:pPr lvl="1"/>
            <a:r>
              <a:rPr lang="en-US" dirty="0" smtClean="0"/>
              <a:t>Dividends &amp; distributions</a:t>
            </a:r>
          </a:p>
          <a:p>
            <a:pPr lvl="1"/>
            <a:r>
              <a:rPr lang="en-US" dirty="0" smtClean="0"/>
              <a:t>Payments for investments (including Plant &amp; Equipment)</a:t>
            </a:r>
          </a:p>
          <a:p>
            <a:pPr lvl="1"/>
            <a:r>
              <a:rPr lang="en-US" dirty="0" smtClean="0"/>
              <a:t>Proceeds from sale</a:t>
            </a:r>
          </a:p>
          <a:p>
            <a:r>
              <a:rPr lang="en-US" dirty="0" smtClean="0"/>
              <a:t>Financing cash flows</a:t>
            </a:r>
          </a:p>
          <a:p>
            <a:pPr lvl="1"/>
            <a:r>
              <a:rPr lang="en-US" dirty="0" smtClean="0"/>
              <a:t>Interest paid</a:t>
            </a:r>
          </a:p>
          <a:p>
            <a:pPr lvl="1"/>
            <a:r>
              <a:rPr lang="en-US" dirty="0" smtClean="0"/>
              <a:t>Funds received from loans</a:t>
            </a:r>
          </a:p>
          <a:p>
            <a:pPr lvl="1"/>
            <a:r>
              <a:rPr lang="en-US" dirty="0" smtClean="0"/>
              <a:t>Funds paid on loans</a:t>
            </a:r>
          </a:p>
          <a:p>
            <a:r>
              <a:rPr lang="en-US" dirty="0" smtClean="0"/>
              <a:t>Net increase or decrease in cash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905797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92376" y="0"/>
            <a:ext cx="10018713" cy="1752599"/>
          </a:xfrm>
        </p:spPr>
        <p:txBody>
          <a:bodyPr/>
          <a:lstStyle/>
          <a:p>
            <a:r>
              <a:rPr lang="en-US" dirty="0"/>
              <a:t>Difficult Accounting standards to consider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82826" y="1571105"/>
            <a:ext cx="10018713" cy="5652655"/>
          </a:xfrm>
        </p:spPr>
        <p:txBody>
          <a:bodyPr>
            <a:normAutofit lnSpcReduction="10000"/>
          </a:bodyPr>
          <a:lstStyle/>
          <a:p>
            <a:r>
              <a:rPr lang="en-US" b="1" dirty="0" smtClean="0"/>
              <a:t>AASB 101 Presentation of Financial statements</a:t>
            </a:r>
          </a:p>
          <a:p>
            <a:pPr lvl="1"/>
            <a:r>
              <a:rPr lang="en-US" sz="2400" dirty="0" smtClean="0"/>
              <a:t>No </a:t>
            </a:r>
            <a:r>
              <a:rPr lang="en-US" sz="2400" dirty="0"/>
              <a:t>requirement to disclose the </a:t>
            </a:r>
            <a:r>
              <a:rPr lang="en-US" sz="2400" u="sng" dirty="0"/>
              <a:t>impact of new Accounting standards</a:t>
            </a:r>
          </a:p>
          <a:p>
            <a:pPr lvl="1"/>
            <a:r>
              <a:rPr lang="en-US" sz="2400" dirty="0"/>
              <a:t>But Full General Purpose and Special Purpose reports require disclosure </a:t>
            </a:r>
            <a:endParaRPr lang="en-AU" sz="2400" dirty="0" smtClean="0"/>
          </a:p>
          <a:p>
            <a:r>
              <a:rPr lang="en-AU" b="1" dirty="0" smtClean="0"/>
              <a:t>AASB 119 Employee Benefits</a:t>
            </a:r>
          </a:p>
          <a:p>
            <a:pPr lvl="1"/>
            <a:r>
              <a:rPr lang="en-US" sz="2400" dirty="0" smtClean="0"/>
              <a:t>Calculating the Net present value of </a:t>
            </a:r>
            <a:r>
              <a:rPr lang="en-US" sz="2400" dirty="0" smtClean="0"/>
              <a:t>long </a:t>
            </a:r>
            <a:r>
              <a:rPr lang="en-US" sz="2400" dirty="0" smtClean="0"/>
              <a:t>service leave entitlement</a:t>
            </a:r>
            <a:endParaRPr lang="en-US" sz="2400" dirty="0"/>
          </a:p>
          <a:p>
            <a:r>
              <a:rPr lang="en-US" b="1" dirty="0"/>
              <a:t>AASB </a:t>
            </a:r>
            <a:r>
              <a:rPr lang="en-US" b="1" dirty="0" smtClean="0"/>
              <a:t>13 Fair </a:t>
            </a:r>
            <a:r>
              <a:rPr lang="en-US" b="1" dirty="0"/>
              <a:t>Value </a:t>
            </a:r>
            <a:r>
              <a:rPr lang="en-US" b="1" dirty="0" smtClean="0"/>
              <a:t>Measurement</a:t>
            </a:r>
            <a:endParaRPr lang="en-AU" b="1" dirty="0" smtClean="0"/>
          </a:p>
          <a:p>
            <a:pPr lvl="1"/>
            <a:r>
              <a:rPr lang="en-US" sz="2400" dirty="0" smtClean="0"/>
              <a:t>Assessing the fair value of assets in a changing environment</a:t>
            </a:r>
            <a:endParaRPr lang="en-US" sz="2400" dirty="0"/>
          </a:p>
          <a:p>
            <a:r>
              <a:rPr lang="en-US" b="1" dirty="0" smtClean="0"/>
              <a:t>AASB 16 Property Plant &amp; Equipment</a:t>
            </a:r>
          </a:p>
          <a:p>
            <a:pPr lvl="1"/>
            <a:r>
              <a:rPr lang="en-US" sz="2400" dirty="0" smtClean="0"/>
              <a:t>The standard allows cost or revaluation</a:t>
            </a:r>
          </a:p>
          <a:p>
            <a:pPr lvl="1"/>
            <a:r>
              <a:rPr lang="en-US" sz="2400" dirty="0" smtClean="0"/>
              <a:t>But requires depreciation on revalued assets</a:t>
            </a:r>
          </a:p>
          <a:p>
            <a:pPr lvl="1"/>
            <a:r>
              <a:rPr lang="en-US" sz="2400" dirty="0" smtClean="0"/>
              <a:t>And assessment of impairment </a:t>
            </a:r>
            <a:endParaRPr lang="en-US" sz="2400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34367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33940" y="0"/>
            <a:ext cx="10018713" cy="1752599"/>
          </a:xfrm>
        </p:spPr>
        <p:txBody>
          <a:bodyPr/>
          <a:lstStyle/>
          <a:p>
            <a:r>
              <a:rPr lang="en-US" dirty="0"/>
              <a:t>Difficult </a:t>
            </a:r>
            <a:r>
              <a:rPr lang="en-US" dirty="0" smtClean="0"/>
              <a:t>Accounting standards </a:t>
            </a:r>
            <a:r>
              <a:rPr lang="en-US" dirty="0"/>
              <a:t>to consider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83321" y="1246909"/>
            <a:ext cx="10018713" cy="5120640"/>
          </a:xfrm>
        </p:spPr>
        <p:txBody>
          <a:bodyPr>
            <a:normAutofit/>
          </a:bodyPr>
          <a:lstStyle/>
          <a:p>
            <a:r>
              <a:rPr lang="en-US" b="1" dirty="0" smtClean="0"/>
              <a:t>AASB 124	Related party disclosures</a:t>
            </a:r>
          </a:p>
          <a:p>
            <a:pPr lvl="1"/>
            <a:r>
              <a:rPr lang="en-US" dirty="0" smtClean="0"/>
              <a:t>RDR allows aggregation of Key management personnel. </a:t>
            </a:r>
          </a:p>
          <a:p>
            <a:pPr lvl="1"/>
            <a:r>
              <a:rPr lang="en-US" dirty="0" smtClean="0"/>
              <a:t>GPFR and Special Purpose do not</a:t>
            </a:r>
            <a:endParaRPr lang="en-US" dirty="0"/>
          </a:p>
          <a:p>
            <a:r>
              <a:rPr lang="en-US" b="1" dirty="0" smtClean="0"/>
              <a:t>AASB 138 Intangible assets</a:t>
            </a:r>
          </a:p>
          <a:p>
            <a:pPr lvl="1"/>
            <a:r>
              <a:rPr lang="en-AU" dirty="0" smtClean="0"/>
              <a:t>Recognising</a:t>
            </a:r>
            <a:r>
              <a:rPr lang="en-US" dirty="0" smtClean="0"/>
              <a:t> </a:t>
            </a:r>
            <a:r>
              <a:rPr lang="en-US" dirty="0" smtClean="0"/>
              <a:t>Goodwill on merger or acquisition</a:t>
            </a:r>
          </a:p>
          <a:p>
            <a:pPr lvl="1"/>
            <a:r>
              <a:rPr lang="en-US" dirty="0" smtClean="0"/>
              <a:t>Excluding internally generated Goodwill</a:t>
            </a:r>
          </a:p>
          <a:p>
            <a:pPr lvl="1"/>
            <a:r>
              <a:rPr lang="en-US" dirty="0"/>
              <a:t>W</a:t>
            </a:r>
            <a:r>
              <a:rPr lang="en-US" dirty="0" smtClean="0"/>
              <a:t>hen to </a:t>
            </a:r>
            <a:r>
              <a:rPr lang="en-US" dirty="0" err="1" smtClean="0"/>
              <a:t>capitalise</a:t>
            </a:r>
            <a:r>
              <a:rPr lang="en-US" dirty="0" smtClean="0"/>
              <a:t> </a:t>
            </a:r>
            <a:r>
              <a:rPr lang="en-US" dirty="0" smtClean="0"/>
              <a:t>development costs </a:t>
            </a:r>
          </a:p>
          <a:p>
            <a:pPr lvl="1"/>
            <a:r>
              <a:rPr lang="en-US" b="1" dirty="0" smtClean="0"/>
              <a:t>Impairment</a:t>
            </a:r>
            <a:r>
              <a:rPr lang="en-US" dirty="0" smtClean="0"/>
              <a:t> of Goodwill arising </a:t>
            </a:r>
            <a:r>
              <a:rPr lang="en-US" b="1" dirty="0" smtClean="0"/>
              <a:t>from the purchase of a Client List</a:t>
            </a:r>
          </a:p>
        </p:txBody>
      </p:sp>
    </p:spTree>
    <p:extLst>
      <p:ext uri="{BB962C8B-B14F-4D97-AF65-F5344CB8AC3E}">
        <p14:creationId xmlns:p14="http://schemas.microsoft.com/office/powerpoint/2010/main" val="2960148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5751" y="0"/>
            <a:ext cx="10018713" cy="1752599"/>
          </a:xfrm>
        </p:spPr>
        <p:txBody>
          <a:bodyPr/>
          <a:lstStyle/>
          <a:p>
            <a:r>
              <a:rPr lang="en-US" dirty="0"/>
              <a:t>Difficult Accounting standards to consider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75750" y="1354975"/>
            <a:ext cx="10452766" cy="5752406"/>
          </a:xfrm>
        </p:spPr>
        <p:txBody>
          <a:bodyPr>
            <a:normAutofit/>
          </a:bodyPr>
          <a:lstStyle/>
          <a:p>
            <a:r>
              <a:rPr lang="en-US" b="1" dirty="0"/>
              <a:t>AASB 1054 Australian Additional Disclosures </a:t>
            </a:r>
            <a:endParaRPr lang="en-US" b="1" dirty="0" smtClean="0"/>
          </a:p>
          <a:p>
            <a:pPr lvl="1"/>
            <a:r>
              <a:rPr lang="en-US" dirty="0" smtClean="0"/>
              <a:t>Require disclosure of audit fees, franking credits, </a:t>
            </a:r>
            <a:r>
              <a:rPr lang="en-US" b="1" i="1" dirty="0" smtClean="0"/>
              <a:t>reconciliation of Net operating cash flow  to net profit</a:t>
            </a:r>
          </a:p>
          <a:p>
            <a:pPr lvl="1"/>
            <a:r>
              <a:rPr lang="en-US" dirty="0" smtClean="0"/>
              <a:t>Not required for General Purpose RDR</a:t>
            </a:r>
          </a:p>
          <a:p>
            <a:r>
              <a:rPr lang="en-US" b="1" dirty="0" smtClean="0"/>
              <a:t>AASB </a:t>
            </a:r>
            <a:r>
              <a:rPr lang="en-US" b="1" dirty="0"/>
              <a:t>108 Accounting Policies, Changes in Accounting Estimates and </a:t>
            </a:r>
            <a:r>
              <a:rPr lang="en-US" b="1" dirty="0" smtClean="0"/>
              <a:t>Errors</a:t>
            </a:r>
          </a:p>
          <a:p>
            <a:pPr lvl="1"/>
            <a:r>
              <a:rPr lang="en-US" dirty="0" smtClean="0"/>
              <a:t>Change to policy may lead to a restatement of the prior two years balance sheets</a:t>
            </a:r>
          </a:p>
          <a:p>
            <a:pPr lvl="1"/>
            <a:r>
              <a:rPr lang="en-US" dirty="0" smtClean="0"/>
              <a:t>A note explaining the impact of the policy change</a:t>
            </a:r>
          </a:p>
          <a:p>
            <a:r>
              <a:rPr lang="en-AU" b="1" dirty="0"/>
              <a:t>AASB 137 Provisions, Contingent Liabilities and Contingent Assets</a:t>
            </a:r>
          </a:p>
          <a:p>
            <a:pPr lvl="1"/>
            <a:r>
              <a:rPr lang="en-US" dirty="0"/>
              <a:t>When can you take up a provision – must be </a:t>
            </a:r>
            <a:r>
              <a:rPr lang="en-US" b="1" dirty="0"/>
              <a:t>an obligating event</a:t>
            </a:r>
          </a:p>
          <a:p>
            <a:pPr lvl="1"/>
            <a:r>
              <a:rPr lang="en-US" dirty="0"/>
              <a:t>When do you have to disclose contingent assets &amp; liabilities</a:t>
            </a:r>
          </a:p>
          <a:p>
            <a:pPr lvl="1"/>
            <a:r>
              <a:rPr lang="en-US" dirty="0"/>
              <a:t>Such as possible costs arising from legal actions &amp; how much </a:t>
            </a:r>
            <a:r>
              <a:rPr lang="en-US" dirty="0" smtClean="0"/>
              <a:t>detail</a:t>
            </a:r>
            <a:endParaRPr lang="en-AU" dirty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0086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Difficult Accounting standards to consider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1828801"/>
            <a:ext cx="10018713" cy="3962400"/>
          </a:xfrm>
        </p:spPr>
        <p:txBody>
          <a:bodyPr/>
          <a:lstStyle/>
          <a:p>
            <a:r>
              <a:rPr lang="en-AU" sz="2800" b="1" dirty="0" smtClean="0"/>
              <a:t>AASB 10 Consolidated Financial Statements</a:t>
            </a:r>
          </a:p>
          <a:p>
            <a:r>
              <a:rPr lang="en-AU" dirty="0" smtClean="0"/>
              <a:t>If the AFSL holder  is a parent entity there is an argument it should consolidated its subsidiaries in it financial report as a recognition and measurement issue.</a:t>
            </a:r>
          </a:p>
          <a:p>
            <a:r>
              <a:rPr lang="en-AU" dirty="0" smtClean="0"/>
              <a:t>ED293 is suggesting that Special Purpose Reports should disclose why they have not consolidated subsidiaries.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42866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58878" y="103909"/>
            <a:ext cx="10018713" cy="1752599"/>
          </a:xfrm>
        </p:spPr>
        <p:txBody>
          <a:bodyPr/>
          <a:lstStyle/>
          <a:p>
            <a:r>
              <a:rPr lang="en-US" dirty="0" smtClean="0"/>
              <a:t>2018 AFSL Financial reporting requirements FS71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2947" y="1562559"/>
            <a:ext cx="10018713" cy="4530435"/>
          </a:xfrm>
        </p:spPr>
        <p:txBody>
          <a:bodyPr>
            <a:normAutofit/>
          </a:bodyPr>
          <a:lstStyle/>
          <a:p>
            <a:r>
              <a:rPr lang="en-US" dirty="0" smtClean="0"/>
              <a:t>the </a:t>
            </a:r>
            <a:r>
              <a:rPr lang="en-US" dirty="0"/>
              <a:t>financial report/statements of the licensee for the financial year are in accordance </a:t>
            </a:r>
            <a:r>
              <a:rPr lang="en-US" dirty="0" smtClean="0"/>
              <a:t>with the </a:t>
            </a:r>
            <a:r>
              <a:rPr lang="en-US" i="1" dirty="0"/>
              <a:t>Corporations Act 2001</a:t>
            </a:r>
            <a:r>
              <a:rPr lang="en-US" dirty="0"/>
              <a:t>, including:</a:t>
            </a:r>
          </a:p>
          <a:p>
            <a:r>
              <a:rPr lang="en-US" dirty="0"/>
              <a:t>(a) giving a </a:t>
            </a:r>
            <a:r>
              <a:rPr lang="en-US" b="1" dirty="0"/>
              <a:t>true and fair view </a:t>
            </a:r>
            <a:r>
              <a:rPr lang="en-US" dirty="0"/>
              <a:t>of the financial performance and financial position of the licensee; and</a:t>
            </a:r>
          </a:p>
          <a:p>
            <a:r>
              <a:rPr lang="en-AU" dirty="0"/>
              <a:t>(b) if the licensee:</a:t>
            </a:r>
          </a:p>
          <a:p>
            <a:pPr lvl="1"/>
            <a:r>
              <a:rPr lang="en-US" dirty="0"/>
              <a:t>(</a:t>
            </a:r>
            <a:r>
              <a:rPr lang="en-US" dirty="0"/>
              <a:t>i</a:t>
            </a:r>
            <a:r>
              <a:rPr lang="en-US" dirty="0"/>
              <a:t>) is </a:t>
            </a:r>
            <a:r>
              <a:rPr lang="en-US" b="1" dirty="0"/>
              <a:t>a reporting entity, </a:t>
            </a:r>
            <a:r>
              <a:rPr lang="en-US" dirty="0"/>
              <a:t>that the financial report complies with Australian Accounting Standards.</a:t>
            </a:r>
          </a:p>
          <a:p>
            <a:pPr lvl="1"/>
            <a:r>
              <a:rPr lang="en-US" dirty="0"/>
              <a:t>(ii) is </a:t>
            </a:r>
            <a:r>
              <a:rPr lang="en-US" b="1" dirty="0"/>
              <a:t>not a reporting entity</a:t>
            </a:r>
            <a:r>
              <a:rPr lang="en-US" dirty="0"/>
              <a:t>, that the financial statements are in accordance with all </a:t>
            </a:r>
            <a:r>
              <a:rPr lang="en-US" b="1" dirty="0"/>
              <a:t>the recognition and </a:t>
            </a:r>
            <a:r>
              <a:rPr lang="en-US" b="1" dirty="0" smtClean="0"/>
              <a:t>measurement requirements </a:t>
            </a:r>
            <a:r>
              <a:rPr lang="en-US" dirty="0"/>
              <a:t>of the Australian Accounting Standards, and in accordance with the </a:t>
            </a:r>
            <a:r>
              <a:rPr lang="en-US" b="1" dirty="0"/>
              <a:t>disclosure requirements of </a:t>
            </a:r>
            <a:r>
              <a:rPr lang="en-US" b="1" dirty="0" smtClean="0"/>
              <a:t>the Australian </a:t>
            </a:r>
            <a:r>
              <a:rPr lang="en-US" b="1" dirty="0"/>
              <a:t>Accounting Standards that apply to non-reporting entities</a:t>
            </a:r>
            <a:r>
              <a:rPr lang="en-US" dirty="0" smtClean="0"/>
              <a:t>,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482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5751" y="112222"/>
            <a:ext cx="10018713" cy="1752599"/>
          </a:xfrm>
        </p:spPr>
        <p:txBody>
          <a:bodyPr/>
          <a:lstStyle/>
          <a:p>
            <a:r>
              <a:rPr lang="en-AU" dirty="0" smtClean="0"/>
              <a:t>Use of templates 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1579419"/>
            <a:ext cx="10018713" cy="4211782"/>
          </a:xfrm>
        </p:spPr>
        <p:txBody>
          <a:bodyPr/>
          <a:lstStyle/>
          <a:p>
            <a:r>
              <a:rPr lang="en-US" dirty="0" smtClean="0"/>
              <a:t>Beware using templates</a:t>
            </a:r>
          </a:p>
          <a:p>
            <a:r>
              <a:rPr lang="en-US" b="1" dirty="0" smtClean="0"/>
              <a:t>Only include policies and notes that relate to items in the four financial statements</a:t>
            </a:r>
          </a:p>
          <a:p>
            <a:r>
              <a:rPr lang="en-US" b="1" dirty="0" smtClean="0"/>
              <a:t>Only include relevant disclosures</a:t>
            </a:r>
          </a:p>
          <a:p>
            <a:r>
              <a:rPr lang="en-US" dirty="0" smtClean="0"/>
              <a:t>For example</a:t>
            </a:r>
          </a:p>
          <a:p>
            <a:r>
              <a:rPr lang="en-US" b="1" dirty="0" smtClean="0"/>
              <a:t>There should not be a policy on leases if there no leases in place.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923498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New Accounting Standards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AASB 15 Revenue from Contracts with Customers applicable </a:t>
            </a:r>
            <a:r>
              <a:rPr lang="en-AU" b="1" dirty="0" smtClean="0"/>
              <a:t>FY 19</a:t>
            </a:r>
          </a:p>
          <a:p>
            <a:pPr lvl="1"/>
            <a:r>
              <a:rPr lang="en-AU" dirty="0" smtClean="0"/>
              <a:t>Specific enforceable performance obligations met – recognise revenue</a:t>
            </a:r>
          </a:p>
          <a:p>
            <a:pPr lvl="1"/>
            <a:r>
              <a:rPr lang="en-AU" dirty="0" smtClean="0"/>
              <a:t>Contract assets when work done but obligations not met</a:t>
            </a:r>
          </a:p>
          <a:p>
            <a:r>
              <a:rPr lang="en-AU" dirty="0" smtClean="0"/>
              <a:t>AASB 9 Financial Instruments </a:t>
            </a:r>
            <a:r>
              <a:rPr lang="en-AU" b="1" dirty="0" smtClean="0"/>
              <a:t>FY19</a:t>
            </a:r>
          </a:p>
          <a:p>
            <a:pPr lvl="1"/>
            <a:r>
              <a:rPr lang="en-AU" dirty="0" smtClean="0"/>
              <a:t>Loans to others – expected credit losses need to be assessed</a:t>
            </a:r>
          </a:p>
          <a:p>
            <a:r>
              <a:rPr lang="en-AU" dirty="0" smtClean="0"/>
              <a:t>AASB </a:t>
            </a:r>
            <a:r>
              <a:rPr lang="en-AU" dirty="0"/>
              <a:t>16 Leases applicable FY 20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389814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141316"/>
            <a:ext cx="10018713" cy="1122219"/>
          </a:xfrm>
        </p:spPr>
        <p:txBody>
          <a:bodyPr/>
          <a:lstStyle/>
          <a:p>
            <a:r>
              <a:rPr lang="en-AU" dirty="0" smtClean="0"/>
              <a:t>New conceptual Framework &amp; AASB changes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1080655"/>
            <a:ext cx="10018713" cy="3674225"/>
          </a:xfrm>
        </p:spPr>
        <p:txBody>
          <a:bodyPr/>
          <a:lstStyle/>
          <a:p>
            <a:r>
              <a:rPr lang="en-US" dirty="0" smtClean="0"/>
              <a:t>There is a movement to abolish Special Purpose reports</a:t>
            </a:r>
          </a:p>
          <a:p>
            <a:pPr lvl="1"/>
            <a:r>
              <a:rPr lang="en-US" dirty="0" smtClean="0"/>
              <a:t>Except for trusts, partnerships , sole traders, and Self managed Superannuation Funds.</a:t>
            </a:r>
          </a:p>
          <a:p>
            <a:r>
              <a:rPr lang="en-US" dirty="0" smtClean="0"/>
              <a:t>A new conceptual framework has been released to underpin these changes</a:t>
            </a:r>
          </a:p>
          <a:p>
            <a:r>
              <a:rPr lang="en-US" dirty="0" smtClean="0"/>
              <a:t>Australia is the only country to have special purpose reports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049337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Q</a:t>
            </a:r>
            <a:r>
              <a:rPr lang="en-AU" dirty="0" smtClean="0"/>
              <a:t>uestions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631448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40176" y="78971"/>
            <a:ext cx="10018713" cy="1752599"/>
          </a:xfrm>
        </p:spPr>
        <p:txBody>
          <a:bodyPr/>
          <a:lstStyle/>
          <a:p>
            <a:r>
              <a:rPr lang="en-AU" dirty="0" smtClean="0"/>
              <a:t>What is a reporting entity?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96044" y="1978429"/>
            <a:ext cx="9906979" cy="3812771"/>
          </a:xfrm>
        </p:spPr>
        <p:txBody>
          <a:bodyPr>
            <a:noAutofit/>
          </a:bodyPr>
          <a:lstStyle/>
          <a:p>
            <a:r>
              <a:rPr lang="en-AU" dirty="0" smtClean="0"/>
              <a:t>Reporting entities are described in Statement of Accounting Concepts  SAC 1 – Definition of Reporting Entity</a:t>
            </a:r>
          </a:p>
          <a:p>
            <a:r>
              <a:rPr lang="en-US" dirty="0"/>
              <a:t>Reporting entities are all entities </a:t>
            </a:r>
            <a:r>
              <a:rPr lang="en-US" dirty="0" smtClean="0"/>
              <a:t>(including economic entities) in respect </a:t>
            </a:r>
            <a:r>
              <a:rPr lang="en-US" dirty="0"/>
              <a:t>of which it is reasonable to expect the existence of users</a:t>
            </a:r>
          </a:p>
          <a:p>
            <a:pPr lvl="1"/>
            <a:r>
              <a:rPr lang="en-US" sz="2400" b="1" dirty="0" smtClean="0"/>
              <a:t>Who are dependent</a:t>
            </a:r>
            <a:r>
              <a:rPr lang="en-US" sz="2400" dirty="0" smtClean="0"/>
              <a:t> </a:t>
            </a:r>
            <a:r>
              <a:rPr lang="en-US" sz="2400" dirty="0"/>
              <a:t>on general purpose financial reports for </a:t>
            </a:r>
            <a:r>
              <a:rPr lang="en-US" sz="2400" dirty="0" smtClean="0"/>
              <a:t>information which </a:t>
            </a:r>
            <a:r>
              <a:rPr lang="en-US" sz="2400" dirty="0"/>
              <a:t>will be useful to them for making and evaluating </a:t>
            </a:r>
            <a:r>
              <a:rPr lang="en-US" sz="2400" b="1" dirty="0" smtClean="0"/>
              <a:t>decisions about </a:t>
            </a:r>
            <a:r>
              <a:rPr lang="en-US" sz="2400" b="1" dirty="0"/>
              <a:t>the allocation </a:t>
            </a:r>
            <a:r>
              <a:rPr lang="en-US" sz="2400" dirty="0"/>
              <a:t>of scarce resources.</a:t>
            </a:r>
            <a:endParaRPr lang="en-AU" sz="2400" dirty="0"/>
          </a:p>
          <a:p>
            <a:r>
              <a:rPr lang="en-AU" dirty="0" smtClean="0"/>
              <a:t>A reporting entity must produce </a:t>
            </a:r>
            <a:r>
              <a:rPr lang="en-AU" b="1" dirty="0" smtClean="0"/>
              <a:t>a General Purpose Financial Report </a:t>
            </a:r>
            <a:r>
              <a:rPr lang="en-AU" dirty="0" smtClean="0"/>
              <a:t>applying all relevant Accounting Standards either International or Australian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857036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17315" y="0"/>
            <a:ext cx="10018713" cy="1752599"/>
          </a:xfrm>
        </p:spPr>
        <p:txBody>
          <a:bodyPr/>
          <a:lstStyle/>
          <a:p>
            <a:r>
              <a:rPr lang="en-US" dirty="0"/>
              <a:t> </a:t>
            </a:r>
            <a:r>
              <a:rPr lang="en-US" dirty="0" smtClean="0"/>
              <a:t>Legislative requirements for True &amp; Fair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1487979"/>
            <a:ext cx="10018713" cy="4303222"/>
          </a:xfrm>
        </p:spPr>
        <p:txBody>
          <a:bodyPr>
            <a:normAutofit/>
          </a:bodyPr>
          <a:lstStyle/>
          <a:p>
            <a:r>
              <a:rPr lang="en-US" dirty="0"/>
              <a:t>Corporations Act section 297 </a:t>
            </a:r>
            <a:br>
              <a:rPr lang="en-US" dirty="0"/>
            </a:br>
            <a:r>
              <a:rPr lang="en-US" dirty="0"/>
              <a:t>(true and fair view); </a:t>
            </a:r>
            <a:endParaRPr lang="en-US" dirty="0" smtClean="0"/>
          </a:p>
          <a:p>
            <a:pPr lvl="1"/>
            <a:r>
              <a:rPr lang="en-AU" dirty="0" smtClean="0"/>
              <a:t>The </a:t>
            </a:r>
            <a:r>
              <a:rPr lang="en-AU" dirty="0"/>
              <a:t>financial statements and notes for a financial year must give a true and fair view </a:t>
            </a:r>
            <a:r>
              <a:rPr lang="en-AU" dirty="0" smtClean="0"/>
              <a:t>of the </a:t>
            </a:r>
            <a:r>
              <a:rPr lang="en-AU" dirty="0"/>
              <a:t>financial position and performance of the </a:t>
            </a:r>
            <a:r>
              <a:rPr lang="en-AU" dirty="0" smtClean="0"/>
              <a:t>company</a:t>
            </a:r>
          </a:p>
        </p:txBody>
      </p:sp>
    </p:spTree>
    <p:extLst>
      <p:ext uri="{BB962C8B-B14F-4D97-AF65-F5344CB8AC3E}">
        <p14:creationId xmlns:p14="http://schemas.microsoft.com/office/powerpoint/2010/main" val="1073317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4063" y="162098"/>
            <a:ext cx="10018713" cy="1752599"/>
          </a:xfrm>
        </p:spPr>
        <p:txBody>
          <a:bodyPr/>
          <a:lstStyle/>
          <a:p>
            <a:r>
              <a:rPr lang="en-US" b="1" dirty="0"/>
              <a:t>RG 85 Reporting requirements for non-reporting entities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1812175"/>
            <a:ext cx="10018713" cy="4646814"/>
          </a:xfrm>
        </p:spPr>
        <p:txBody>
          <a:bodyPr>
            <a:normAutofit/>
          </a:bodyPr>
          <a:lstStyle/>
          <a:p>
            <a:r>
              <a:rPr lang="en-US" dirty="0"/>
              <a:t>The </a:t>
            </a:r>
            <a:r>
              <a:rPr lang="en-US" b="1" dirty="0"/>
              <a:t>accounting standards </a:t>
            </a:r>
            <a:r>
              <a:rPr lang="en-US" dirty="0"/>
              <a:t>provide a framework for determining </a:t>
            </a:r>
            <a:r>
              <a:rPr lang="en-US" dirty="0" smtClean="0"/>
              <a:t>a </a:t>
            </a:r>
            <a:r>
              <a:rPr lang="en-US" b="1" dirty="0" smtClean="0"/>
              <a:t>consistent </a:t>
            </a:r>
            <a:r>
              <a:rPr lang="en-US" b="1" dirty="0"/>
              <a:t>meaning </a:t>
            </a:r>
            <a:r>
              <a:rPr lang="en-US" dirty="0"/>
              <a:t>of ‘financial position’ and ‘profit or loss’ in </a:t>
            </a:r>
            <a:r>
              <a:rPr lang="en-US" dirty="0" smtClean="0"/>
              <a:t>financial reporting </a:t>
            </a:r>
            <a:r>
              <a:rPr lang="en-US" dirty="0"/>
              <a:t>across entities. </a:t>
            </a:r>
            <a:endParaRPr lang="en-US" dirty="0" smtClean="0"/>
          </a:p>
          <a:p>
            <a:r>
              <a:rPr lang="en-US" b="1" dirty="0" smtClean="0"/>
              <a:t>In </a:t>
            </a:r>
            <a:r>
              <a:rPr lang="en-US" b="1" dirty="0"/>
              <a:t>the absence of any such framework</a:t>
            </a:r>
            <a:r>
              <a:rPr lang="en-US" dirty="0"/>
              <a:t>, the figures disclosed </a:t>
            </a:r>
            <a:r>
              <a:rPr lang="en-US" dirty="0" smtClean="0"/>
              <a:t>in financial </a:t>
            </a:r>
            <a:r>
              <a:rPr lang="en-US" b="1" dirty="0"/>
              <a:t>statements would lose their meaning </a:t>
            </a:r>
            <a:r>
              <a:rPr lang="en-US" dirty="0"/>
              <a:t>and could be </a:t>
            </a:r>
            <a:r>
              <a:rPr lang="en-US" dirty="0" smtClean="0"/>
              <a:t>determined completely </a:t>
            </a:r>
            <a:r>
              <a:rPr lang="en-US" dirty="0"/>
              <a:t>at the </a:t>
            </a:r>
            <a:r>
              <a:rPr lang="en-US" b="1" dirty="0"/>
              <a:t>whim</a:t>
            </a:r>
            <a:r>
              <a:rPr lang="en-US" dirty="0"/>
              <a:t> of the directors of individual </a:t>
            </a:r>
            <a:r>
              <a:rPr lang="en-US" dirty="0" smtClean="0"/>
              <a:t>entities</a:t>
            </a:r>
          </a:p>
          <a:p>
            <a:r>
              <a:rPr lang="en-AU" dirty="0"/>
              <a:t>The </a:t>
            </a:r>
            <a:r>
              <a:rPr lang="en-AU" b="1" dirty="0" smtClean="0"/>
              <a:t>profit </a:t>
            </a:r>
            <a:r>
              <a:rPr lang="en-US" b="1" dirty="0" smtClean="0"/>
              <a:t>or </a:t>
            </a:r>
            <a:r>
              <a:rPr lang="en-US" b="1" dirty="0"/>
              <a:t>loss </a:t>
            </a:r>
            <a:r>
              <a:rPr lang="en-US" dirty="0"/>
              <a:t>reported by an individual entity </a:t>
            </a:r>
            <a:r>
              <a:rPr lang="en-US" b="1" dirty="0"/>
              <a:t>would vary greatly </a:t>
            </a:r>
            <a:r>
              <a:rPr lang="en-US" dirty="0" smtClean="0"/>
              <a:t>depending upon </a:t>
            </a:r>
            <a:r>
              <a:rPr lang="en-US" dirty="0"/>
              <a:t>which individuals were responsible for the preparation of </a:t>
            </a:r>
            <a:r>
              <a:rPr lang="en-US" dirty="0" smtClean="0"/>
              <a:t>its </a:t>
            </a:r>
            <a:r>
              <a:rPr lang="en-AU" dirty="0" smtClean="0"/>
              <a:t>financial </a:t>
            </a:r>
            <a:r>
              <a:rPr lang="en-AU" dirty="0"/>
              <a:t>statements</a:t>
            </a:r>
            <a:r>
              <a:rPr lang="en-AU" dirty="0" smtClean="0"/>
              <a:t>.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b="1" dirty="0" smtClean="0"/>
              <a:t>This </a:t>
            </a:r>
            <a:r>
              <a:rPr lang="en-US" b="1" dirty="0"/>
              <a:t>would not be consistent </a:t>
            </a:r>
            <a:r>
              <a:rPr lang="en-US" dirty="0"/>
              <a:t>with the requirements of the Act </a:t>
            </a:r>
            <a:r>
              <a:rPr lang="en-US" dirty="0" smtClean="0"/>
              <a:t>for financial </a:t>
            </a:r>
            <a:r>
              <a:rPr lang="en-US" dirty="0"/>
              <a:t>reports to give a </a:t>
            </a:r>
            <a:r>
              <a:rPr lang="en-US" b="1" dirty="0"/>
              <a:t>true and fair view </a:t>
            </a:r>
            <a:r>
              <a:rPr lang="en-US" dirty="0"/>
              <a:t>(s297)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448660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0" y="103909"/>
            <a:ext cx="10018713" cy="1752599"/>
          </a:xfrm>
        </p:spPr>
        <p:txBody>
          <a:bodyPr>
            <a:normAutofit/>
          </a:bodyPr>
          <a:lstStyle/>
          <a:p>
            <a:r>
              <a:rPr lang="en-US" b="1" dirty="0" smtClean="0"/>
              <a:t>RG 85 Reporting requirements for non-reporting entities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91633" y="2086495"/>
            <a:ext cx="10018713" cy="4070466"/>
          </a:xfrm>
        </p:spPr>
        <p:txBody>
          <a:bodyPr>
            <a:noAutofit/>
          </a:bodyPr>
          <a:lstStyle/>
          <a:p>
            <a:r>
              <a:rPr lang="en-AU" dirty="0" smtClean="0"/>
              <a:t>A non reporting entity should produce a special purpose financial report as a minimum satisfying RG 85:</a:t>
            </a:r>
          </a:p>
          <a:p>
            <a:r>
              <a:rPr lang="en-US" dirty="0" smtClean="0"/>
              <a:t>Complies with the </a:t>
            </a:r>
            <a:r>
              <a:rPr lang="en-US" b="1" dirty="0" smtClean="0"/>
              <a:t>recognition and measurement requirements </a:t>
            </a:r>
            <a:r>
              <a:rPr lang="en-US" dirty="0" smtClean="0"/>
              <a:t>of the Accounting standards and the disclosure requirements of </a:t>
            </a:r>
            <a:endParaRPr lang="en-AU" dirty="0" smtClean="0"/>
          </a:p>
          <a:p>
            <a:pPr lvl="1"/>
            <a:r>
              <a:rPr lang="en-US" sz="2400" dirty="0" smtClean="0"/>
              <a:t>AASB </a:t>
            </a:r>
            <a:r>
              <a:rPr lang="en-US" sz="2400" dirty="0"/>
              <a:t>101 ‘Presentation of Financial Statements’;</a:t>
            </a:r>
          </a:p>
          <a:p>
            <a:pPr lvl="1"/>
            <a:r>
              <a:rPr lang="en-US" sz="2400" dirty="0" smtClean="0"/>
              <a:t>AASB </a:t>
            </a:r>
            <a:r>
              <a:rPr lang="en-US" sz="2400" dirty="0"/>
              <a:t>107 ‘</a:t>
            </a:r>
            <a:r>
              <a:rPr lang="en-US" sz="2400" b="1" dirty="0"/>
              <a:t>Cash Flow Statements</a:t>
            </a:r>
            <a:r>
              <a:rPr lang="en-US" sz="2400" dirty="0"/>
              <a:t>’;</a:t>
            </a:r>
          </a:p>
          <a:p>
            <a:pPr lvl="1"/>
            <a:r>
              <a:rPr lang="en-US" sz="2400" dirty="0" smtClean="0"/>
              <a:t>AASB </a:t>
            </a:r>
            <a:r>
              <a:rPr lang="en-US" sz="2400" dirty="0"/>
              <a:t>108 ‘Accounting Policies, Changes in Accounting </a:t>
            </a:r>
            <a:r>
              <a:rPr lang="en-US" sz="2400" dirty="0" smtClean="0"/>
              <a:t>Estimates and </a:t>
            </a:r>
            <a:r>
              <a:rPr lang="en-US" sz="2400" dirty="0"/>
              <a:t>Errors’; and</a:t>
            </a:r>
          </a:p>
          <a:p>
            <a:pPr lvl="1"/>
            <a:r>
              <a:rPr lang="en-US" sz="2400" dirty="0" smtClean="0"/>
              <a:t>AASB </a:t>
            </a:r>
            <a:r>
              <a:rPr lang="en-US" sz="2400" dirty="0"/>
              <a:t>1048 ‘Interpretation and Application of Standards</a:t>
            </a:r>
            <a:r>
              <a:rPr lang="en-US" sz="2400" dirty="0" smtClean="0"/>
              <a:t>’.</a:t>
            </a:r>
            <a:endParaRPr lang="en-AU" sz="2400" dirty="0"/>
          </a:p>
        </p:txBody>
      </p:sp>
    </p:spTree>
    <p:extLst>
      <p:ext uri="{BB962C8B-B14F-4D97-AF65-F5344CB8AC3E}">
        <p14:creationId xmlns:p14="http://schemas.microsoft.com/office/powerpoint/2010/main" val="2975741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RG 85 Reporting requirements for non-reporting entities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Directors of non-reporting entities must also consider carefully </a:t>
            </a:r>
            <a:r>
              <a:rPr lang="en-US" b="1" dirty="0" smtClean="0"/>
              <a:t>the need </a:t>
            </a:r>
            <a:r>
              <a:rPr lang="en-US" b="1" dirty="0"/>
              <a:t>to make disclosures </a:t>
            </a:r>
            <a:r>
              <a:rPr lang="en-US" dirty="0"/>
              <a:t>which are </a:t>
            </a:r>
            <a:r>
              <a:rPr lang="en-US" b="1" dirty="0"/>
              <a:t>not directly prescribed by </a:t>
            </a:r>
            <a:r>
              <a:rPr lang="en-US" b="1" dirty="0" smtClean="0"/>
              <a:t>accounting standards</a:t>
            </a:r>
            <a:r>
              <a:rPr lang="en-US" dirty="0"/>
              <a:t>, but which may be necessary in order for the </a:t>
            </a:r>
            <a:r>
              <a:rPr lang="en-US" dirty="0" smtClean="0"/>
              <a:t>financial statements </a:t>
            </a:r>
            <a:r>
              <a:rPr lang="en-US" dirty="0"/>
              <a:t>to give a </a:t>
            </a:r>
            <a:r>
              <a:rPr lang="en-US" b="1" dirty="0"/>
              <a:t>true and fair view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smtClean="0"/>
              <a:t>Such </a:t>
            </a:r>
            <a:r>
              <a:rPr lang="en-US" dirty="0"/>
              <a:t>disclosures could </a:t>
            </a:r>
            <a:r>
              <a:rPr lang="en-US" dirty="0" smtClean="0"/>
              <a:t>include certain </a:t>
            </a:r>
            <a:r>
              <a:rPr lang="en-US" dirty="0"/>
              <a:t>significant </a:t>
            </a:r>
            <a:r>
              <a:rPr lang="en-US" b="1" dirty="0"/>
              <a:t>related party transactions</a:t>
            </a:r>
            <a:r>
              <a:rPr lang="en-US" dirty="0"/>
              <a:t>.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269833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Parallax</Template>
  <TotalTime>637</TotalTime>
  <Words>2600</Words>
  <Application>Microsoft Office PowerPoint</Application>
  <PresentationFormat>Widescreen</PresentationFormat>
  <Paragraphs>290</Paragraphs>
  <Slides>43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46" baseType="lpstr">
      <vt:lpstr>Arial</vt:lpstr>
      <vt:lpstr>Corbel</vt:lpstr>
      <vt:lpstr>Parallax</vt:lpstr>
      <vt:lpstr>How to prepare compliant financial reports for your AFSL</vt:lpstr>
      <vt:lpstr>Contents</vt:lpstr>
      <vt:lpstr>2015 AFSL Financial Reporting Requirements</vt:lpstr>
      <vt:lpstr>2018 AFSL Financial reporting requirements FS71</vt:lpstr>
      <vt:lpstr>What is a reporting entity?</vt:lpstr>
      <vt:lpstr> Legislative requirements for True &amp; Fair</vt:lpstr>
      <vt:lpstr>RG 85 Reporting requirements for non-reporting entities</vt:lpstr>
      <vt:lpstr>RG 85 Reporting requirements for non-reporting entities</vt:lpstr>
      <vt:lpstr>RG 85 Reporting requirements for non-reporting entities</vt:lpstr>
      <vt:lpstr>APES 315 – Compilation Your duties as a preparer</vt:lpstr>
      <vt:lpstr>Where is the Applicable Financial Reporting Framework ?</vt:lpstr>
      <vt:lpstr>Which type of financial statement should prepared?</vt:lpstr>
      <vt:lpstr>Full General Purpose Financial Statements</vt:lpstr>
      <vt:lpstr>General Purpose with Reduced Disclosures</vt:lpstr>
      <vt:lpstr>Special Purpose Financial Statements </vt:lpstr>
      <vt:lpstr>Special Purpose Financial Statements </vt:lpstr>
      <vt:lpstr>ASIC concerns regarding Financial Statements</vt:lpstr>
      <vt:lpstr>What is a True &amp; Fair View?</vt:lpstr>
      <vt:lpstr>AASB 101   Presentation of Financial Statements</vt:lpstr>
      <vt:lpstr>A complete set of financial statements comprises: </vt:lpstr>
      <vt:lpstr>Other Titles for the statements</vt:lpstr>
      <vt:lpstr>Accounting policies</vt:lpstr>
      <vt:lpstr>Accrual basis of accounting</vt:lpstr>
      <vt:lpstr>Materiality and aggregation</vt:lpstr>
      <vt:lpstr>The statement of financial position shall include line items (if relevant)</vt:lpstr>
      <vt:lpstr>The statement of financial position shall include line items (if relevant)</vt:lpstr>
      <vt:lpstr>Current assets</vt:lpstr>
      <vt:lpstr>Current liabilities</vt:lpstr>
      <vt:lpstr>Statement of Profit or Loss  shall as a minimum present:</vt:lpstr>
      <vt:lpstr>Statement of Profit or Loss  shall present:</vt:lpstr>
      <vt:lpstr>Statement of Profit or Loss  shall present: “by Nature” </vt:lpstr>
      <vt:lpstr>Statement of Profit or Loss  shall present: “by Function” </vt:lpstr>
      <vt:lpstr>Information to be presented in  other comprehensive income</vt:lpstr>
      <vt:lpstr>Statement of changes in equity</vt:lpstr>
      <vt:lpstr>Statement of cash flows (AASB 107)</vt:lpstr>
      <vt:lpstr>Difficult Accounting standards to consider</vt:lpstr>
      <vt:lpstr>Difficult Accounting standards to consider</vt:lpstr>
      <vt:lpstr>Difficult Accounting standards to consider</vt:lpstr>
      <vt:lpstr>Difficult Accounting standards to consider</vt:lpstr>
      <vt:lpstr>Use of templates </vt:lpstr>
      <vt:lpstr>New Accounting Standards</vt:lpstr>
      <vt:lpstr>New conceptual Framework &amp; AASB changes</vt:lpstr>
      <vt:lpstr>Questions</vt:lpstr>
    </vt:vector>
  </TitlesOfParts>
  <Company>HP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prepare compliant financial reports?</dc:title>
  <dc:creator>Robert Campbell</dc:creator>
  <cp:lastModifiedBy>Alastair Abbott</cp:lastModifiedBy>
  <cp:revision>74</cp:revision>
  <dcterms:created xsi:type="dcterms:W3CDTF">2019-07-09T13:31:15Z</dcterms:created>
  <dcterms:modified xsi:type="dcterms:W3CDTF">2019-08-28T06:54:25Z</dcterms:modified>
</cp:coreProperties>
</file>